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media/image6.jpg" ContentType="image/jpg"/>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23"/>
  </p:notesMasterIdLst>
  <p:sldIdLst>
    <p:sldId id="258" r:id="rId3"/>
    <p:sldId id="261" r:id="rId4"/>
    <p:sldId id="286" r:id="rId5"/>
    <p:sldId id="262" r:id="rId6"/>
    <p:sldId id="263" r:id="rId7"/>
    <p:sldId id="283" r:id="rId8"/>
    <p:sldId id="264" r:id="rId9"/>
    <p:sldId id="266" r:id="rId10"/>
    <p:sldId id="267" r:id="rId11"/>
    <p:sldId id="268" r:id="rId12"/>
    <p:sldId id="269" r:id="rId13"/>
    <p:sldId id="270" r:id="rId14"/>
    <p:sldId id="271" r:id="rId15"/>
    <p:sldId id="274" r:id="rId16"/>
    <p:sldId id="278" r:id="rId17"/>
    <p:sldId id="275" r:id="rId18"/>
    <p:sldId id="276" r:id="rId19"/>
    <p:sldId id="277" r:id="rId20"/>
    <p:sldId id="280" r:id="rId21"/>
    <p:sldId id="28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ED0BBA-109F-E166-1A93-FF0B24793DEE}" v="68" dt="2023-08-02T09:24:46.525"/>
    <p1510:client id="{A9BD80F5-72C7-5203-FF15-6E399070FA01}" v="22" dt="2023-08-02T08:41:23.017"/>
    <p1510:client id="{AA94C0DA-7727-159D-3C2B-62C2518CF13B}" v="12" dt="2023-07-26T06:58:46.169"/>
    <p1510:client id="{E9ACA684-1EC5-1CE4-1759-6BC3DB21F62C}" v="67" dt="2023-07-27T14:38:12.9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220" autoAdjust="0"/>
  </p:normalViewPr>
  <p:slideViewPr>
    <p:cSldViewPr snapToGrid="0">
      <p:cViewPr varScale="1">
        <p:scale>
          <a:sx n="73" d="100"/>
          <a:sy n="73" d="100"/>
        </p:scale>
        <p:origin x="1042" y="43"/>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5" d="100"/>
          <a:sy n="65" d="100"/>
        </p:scale>
        <p:origin x="3154" y="2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10DC96-8929-49D9-A407-4339BF78DC26}" type="doc">
      <dgm:prSet loTypeId="urn:microsoft.com/office/officeart/2005/8/layout/venn1" loCatId="relationship" qsTypeId="urn:microsoft.com/office/officeart/2005/8/quickstyle/3d5" qsCatId="3D" csTypeId="urn:microsoft.com/office/officeart/2005/8/colors/colorful1" csCatId="colorful" phldr="1"/>
      <dgm:spPr/>
    </dgm:pt>
    <dgm:pt modelId="{B28772A3-3DAF-47F3-B9CD-0F551D6FD7D6}">
      <dgm:prSet phldrT="[Text]"/>
      <dgm:spPr/>
      <dgm:t>
        <a:bodyPr/>
        <a:lstStyle/>
        <a:p>
          <a:endParaRPr lang="en-IN" dirty="0"/>
        </a:p>
      </dgm:t>
    </dgm:pt>
    <dgm:pt modelId="{F707CB3D-0C9D-4912-9531-93D09F3BAACA}" type="parTrans" cxnId="{096DBAE0-7D8E-401D-A3B8-BFBC5FEA7362}">
      <dgm:prSet/>
      <dgm:spPr/>
      <dgm:t>
        <a:bodyPr/>
        <a:lstStyle/>
        <a:p>
          <a:endParaRPr lang="en-IN"/>
        </a:p>
      </dgm:t>
    </dgm:pt>
    <dgm:pt modelId="{33C7DC40-DE38-4996-9197-FA8B5BD1C690}" type="sibTrans" cxnId="{096DBAE0-7D8E-401D-A3B8-BFBC5FEA7362}">
      <dgm:prSet/>
      <dgm:spPr/>
      <dgm:t>
        <a:bodyPr/>
        <a:lstStyle/>
        <a:p>
          <a:endParaRPr lang="en-IN"/>
        </a:p>
      </dgm:t>
    </dgm:pt>
    <dgm:pt modelId="{6678BEFB-B5F2-4C49-957C-C6A934F33BD1}">
      <dgm:prSet phldrT="[Text]"/>
      <dgm:spPr/>
      <dgm:t>
        <a:bodyPr/>
        <a:lstStyle/>
        <a:p>
          <a:endParaRPr lang="en-IN" dirty="0"/>
        </a:p>
      </dgm:t>
    </dgm:pt>
    <dgm:pt modelId="{27BA4573-C161-424D-B008-BEE0903A5686}" type="parTrans" cxnId="{17D0569B-DB5C-4191-89B7-578468D85562}">
      <dgm:prSet/>
      <dgm:spPr/>
      <dgm:t>
        <a:bodyPr/>
        <a:lstStyle/>
        <a:p>
          <a:endParaRPr lang="en-IN"/>
        </a:p>
      </dgm:t>
    </dgm:pt>
    <dgm:pt modelId="{C6DDCD14-5A1E-4441-87AC-E35C6C6383B2}" type="sibTrans" cxnId="{17D0569B-DB5C-4191-89B7-578468D85562}">
      <dgm:prSet/>
      <dgm:spPr/>
      <dgm:t>
        <a:bodyPr/>
        <a:lstStyle/>
        <a:p>
          <a:endParaRPr lang="en-IN"/>
        </a:p>
      </dgm:t>
    </dgm:pt>
    <dgm:pt modelId="{6D3B6791-2105-4361-A8EA-2785587E777A}">
      <dgm:prSet phldrT="[Text]"/>
      <dgm:spPr/>
      <dgm:t>
        <a:bodyPr/>
        <a:lstStyle/>
        <a:p>
          <a:endParaRPr lang="en-IN" dirty="0"/>
        </a:p>
      </dgm:t>
    </dgm:pt>
    <dgm:pt modelId="{42034E6B-09F1-4C7A-9391-71A529C00684}" type="parTrans" cxnId="{9BC1EBF9-E196-45E8-ADA4-9B1D36BBD951}">
      <dgm:prSet/>
      <dgm:spPr/>
      <dgm:t>
        <a:bodyPr/>
        <a:lstStyle/>
        <a:p>
          <a:endParaRPr lang="en-IN"/>
        </a:p>
      </dgm:t>
    </dgm:pt>
    <dgm:pt modelId="{24ECDC00-A640-475C-85FD-B664C776702D}" type="sibTrans" cxnId="{9BC1EBF9-E196-45E8-ADA4-9B1D36BBD951}">
      <dgm:prSet/>
      <dgm:spPr/>
      <dgm:t>
        <a:bodyPr/>
        <a:lstStyle/>
        <a:p>
          <a:endParaRPr lang="en-IN"/>
        </a:p>
      </dgm:t>
    </dgm:pt>
    <dgm:pt modelId="{CA35D902-E145-4E07-B642-71CE17ED9677}" type="pres">
      <dgm:prSet presAssocID="{2A10DC96-8929-49D9-A407-4339BF78DC26}" presName="compositeShape" presStyleCnt="0">
        <dgm:presLayoutVars>
          <dgm:chMax val="7"/>
          <dgm:dir/>
          <dgm:resizeHandles val="exact"/>
        </dgm:presLayoutVars>
      </dgm:prSet>
      <dgm:spPr/>
    </dgm:pt>
    <dgm:pt modelId="{606762B5-58E5-49CB-9082-ED23D92752AC}" type="pres">
      <dgm:prSet presAssocID="{B28772A3-3DAF-47F3-B9CD-0F551D6FD7D6}" presName="circ1" presStyleLbl="vennNode1" presStyleIdx="0" presStyleCnt="3"/>
      <dgm:spPr/>
    </dgm:pt>
    <dgm:pt modelId="{D7E0070D-ED9F-449B-A7B9-DD033EFF2944}" type="pres">
      <dgm:prSet presAssocID="{B28772A3-3DAF-47F3-B9CD-0F551D6FD7D6}" presName="circ1Tx" presStyleLbl="revTx" presStyleIdx="0" presStyleCnt="0">
        <dgm:presLayoutVars>
          <dgm:chMax val="0"/>
          <dgm:chPref val="0"/>
          <dgm:bulletEnabled val="1"/>
        </dgm:presLayoutVars>
      </dgm:prSet>
      <dgm:spPr/>
    </dgm:pt>
    <dgm:pt modelId="{2E345E18-9730-49DC-A834-D25E71ADEC9D}" type="pres">
      <dgm:prSet presAssocID="{6678BEFB-B5F2-4C49-957C-C6A934F33BD1}" presName="circ2" presStyleLbl="vennNode1" presStyleIdx="1" presStyleCnt="3"/>
      <dgm:spPr/>
    </dgm:pt>
    <dgm:pt modelId="{AA2DB0CA-9AA2-404B-98E1-544B05609359}" type="pres">
      <dgm:prSet presAssocID="{6678BEFB-B5F2-4C49-957C-C6A934F33BD1}" presName="circ2Tx" presStyleLbl="revTx" presStyleIdx="0" presStyleCnt="0">
        <dgm:presLayoutVars>
          <dgm:chMax val="0"/>
          <dgm:chPref val="0"/>
          <dgm:bulletEnabled val="1"/>
        </dgm:presLayoutVars>
      </dgm:prSet>
      <dgm:spPr/>
    </dgm:pt>
    <dgm:pt modelId="{8E0FD562-CA15-4E1E-B95A-ED9B51082465}" type="pres">
      <dgm:prSet presAssocID="{6D3B6791-2105-4361-A8EA-2785587E777A}" presName="circ3" presStyleLbl="vennNode1" presStyleIdx="2" presStyleCnt="3"/>
      <dgm:spPr/>
    </dgm:pt>
    <dgm:pt modelId="{6B10E219-1458-44C7-96BA-375778A29D6B}" type="pres">
      <dgm:prSet presAssocID="{6D3B6791-2105-4361-A8EA-2785587E777A}" presName="circ3Tx" presStyleLbl="revTx" presStyleIdx="0" presStyleCnt="0">
        <dgm:presLayoutVars>
          <dgm:chMax val="0"/>
          <dgm:chPref val="0"/>
          <dgm:bulletEnabled val="1"/>
        </dgm:presLayoutVars>
      </dgm:prSet>
      <dgm:spPr/>
    </dgm:pt>
  </dgm:ptLst>
  <dgm:cxnLst>
    <dgm:cxn modelId="{32356815-C3C4-428D-A3FC-7C64067CB02D}" type="presOf" srcId="{B28772A3-3DAF-47F3-B9CD-0F551D6FD7D6}" destId="{D7E0070D-ED9F-449B-A7B9-DD033EFF2944}" srcOrd="1" destOrd="0" presId="urn:microsoft.com/office/officeart/2005/8/layout/venn1"/>
    <dgm:cxn modelId="{23D4B11B-07BD-44FA-BBA8-3C2E8202AD2D}" type="presOf" srcId="{6678BEFB-B5F2-4C49-957C-C6A934F33BD1}" destId="{AA2DB0CA-9AA2-404B-98E1-544B05609359}" srcOrd="1" destOrd="0" presId="urn:microsoft.com/office/officeart/2005/8/layout/venn1"/>
    <dgm:cxn modelId="{5E7FB689-AB7E-40BA-A49C-150084CD4779}" type="presOf" srcId="{2A10DC96-8929-49D9-A407-4339BF78DC26}" destId="{CA35D902-E145-4E07-B642-71CE17ED9677}" srcOrd="0" destOrd="0" presId="urn:microsoft.com/office/officeart/2005/8/layout/venn1"/>
    <dgm:cxn modelId="{17D0569B-DB5C-4191-89B7-578468D85562}" srcId="{2A10DC96-8929-49D9-A407-4339BF78DC26}" destId="{6678BEFB-B5F2-4C49-957C-C6A934F33BD1}" srcOrd="1" destOrd="0" parTransId="{27BA4573-C161-424D-B008-BEE0903A5686}" sibTransId="{C6DDCD14-5A1E-4441-87AC-E35C6C6383B2}"/>
    <dgm:cxn modelId="{F86E68B5-E24B-452D-8940-AB3B06F65D0C}" type="presOf" srcId="{6D3B6791-2105-4361-A8EA-2785587E777A}" destId="{6B10E219-1458-44C7-96BA-375778A29D6B}" srcOrd="1" destOrd="0" presId="urn:microsoft.com/office/officeart/2005/8/layout/venn1"/>
    <dgm:cxn modelId="{5E66F4BC-6C35-43C4-9D4D-2089FB3E1D65}" type="presOf" srcId="{6678BEFB-B5F2-4C49-957C-C6A934F33BD1}" destId="{2E345E18-9730-49DC-A834-D25E71ADEC9D}" srcOrd="0" destOrd="0" presId="urn:microsoft.com/office/officeart/2005/8/layout/venn1"/>
    <dgm:cxn modelId="{096DBAE0-7D8E-401D-A3B8-BFBC5FEA7362}" srcId="{2A10DC96-8929-49D9-A407-4339BF78DC26}" destId="{B28772A3-3DAF-47F3-B9CD-0F551D6FD7D6}" srcOrd="0" destOrd="0" parTransId="{F707CB3D-0C9D-4912-9531-93D09F3BAACA}" sibTransId="{33C7DC40-DE38-4996-9197-FA8B5BD1C690}"/>
    <dgm:cxn modelId="{61A5ADE4-CDAE-4FE4-98A4-CD29DA150D7A}" type="presOf" srcId="{6D3B6791-2105-4361-A8EA-2785587E777A}" destId="{8E0FD562-CA15-4E1E-B95A-ED9B51082465}" srcOrd="0" destOrd="0" presId="urn:microsoft.com/office/officeart/2005/8/layout/venn1"/>
    <dgm:cxn modelId="{9BC1EBF9-E196-45E8-ADA4-9B1D36BBD951}" srcId="{2A10DC96-8929-49D9-A407-4339BF78DC26}" destId="{6D3B6791-2105-4361-A8EA-2785587E777A}" srcOrd="2" destOrd="0" parTransId="{42034E6B-09F1-4C7A-9391-71A529C00684}" sibTransId="{24ECDC00-A640-475C-85FD-B664C776702D}"/>
    <dgm:cxn modelId="{B592FFFA-1FA0-47C1-A69D-AE6D16E5E5B6}" type="presOf" srcId="{B28772A3-3DAF-47F3-B9CD-0F551D6FD7D6}" destId="{606762B5-58E5-49CB-9082-ED23D92752AC}" srcOrd="0" destOrd="0" presId="urn:microsoft.com/office/officeart/2005/8/layout/venn1"/>
    <dgm:cxn modelId="{D78C3B45-4EDB-4E41-A058-1EC8EBE21C14}" type="presParOf" srcId="{CA35D902-E145-4E07-B642-71CE17ED9677}" destId="{606762B5-58E5-49CB-9082-ED23D92752AC}" srcOrd="0" destOrd="0" presId="urn:microsoft.com/office/officeart/2005/8/layout/venn1"/>
    <dgm:cxn modelId="{767CE89A-CC1E-45BC-A562-48355BDA31E1}" type="presParOf" srcId="{CA35D902-E145-4E07-B642-71CE17ED9677}" destId="{D7E0070D-ED9F-449B-A7B9-DD033EFF2944}" srcOrd="1" destOrd="0" presId="urn:microsoft.com/office/officeart/2005/8/layout/venn1"/>
    <dgm:cxn modelId="{4B875E4C-6A49-4750-BCE2-E7A9DC8D2C2E}" type="presParOf" srcId="{CA35D902-E145-4E07-B642-71CE17ED9677}" destId="{2E345E18-9730-49DC-A834-D25E71ADEC9D}" srcOrd="2" destOrd="0" presId="urn:microsoft.com/office/officeart/2005/8/layout/venn1"/>
    <dgm:cxn modelId="{6960F349-04DD-4A2E-BDB5-7F3222CDF91F}" type="presParOf" srcId="{CA35D902-E145-4E07-B642-71CE17ED9677}" destId="{AA2DB0CA-9AA2-404B-98E1-544B05609359}" srcOrd="3" destOrd="0" presId="urn:microsoft.com/office/officeart/2005/8/layout/venn1"/>
    <dgm:cxn modelId="{CE02173F-74C5-435E-B233-D5C2C7B0F5B4}" type="presParOf" srcId="{CA35D902-E145-4E07-B642-71CE17ED9677}" destId="{8E0FD562-CA15-4E1E-B95A-ED9B51082465}" srcOrd="4" destOrd="0" presId="urn:microsoft.com/office/officeart/2005/8/layout/venn1"/>
    <dgm:cxn modelId="{45BC19BA-1F9B-47CF-9056-233E3B7893FE}" type="presParOf" srcId="{CA35D902-E145-4E07-B642-71CE17ED9677}" destId="{6B10E219-1458-44C7-96BA-375778A29D6B}"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6762B5-58E5-49CB-9082-ED23D92752AC}">
      <dsp:nvSpPr>
        <dsp:cNvPr id="0" name=""/>
        <dsp:cNvSpPr/>
      </dsp:nvSpPr>
      <dsp:spPr>
        <a:xfrm>
          <a:off x="1379220" y="48219"/>
          <a:ext cx="2314552" cy="2314552"/>
        </a:xfrm>
        <a:prstGeom prst="ellipse">
          <a:avLst/>
        </a:prstGeom>
        <a:solidFill>
          <a:schemeClr val="accent2">
            <a:alpha val="5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endParaRPr lang="en-IN" sz="6500" kern="1200" dirty="0"/>
        </a:p>
      </dsp:txBody>
      <dsp:txXfrm>
        <a:off x="1687827" y="453266"/>
        <a:ext cx="1697338" cy="1041548"/>
      </dsp:txXfrm>
    </dsp:sp>
    <dsp:sp modelId="{2E345E18-9730-49DC-A834-D25E71ADEC9D}">
      <dsp:nvSpPr>
        <dsp:cNvPr id="0" name=""/>
        <dsp:cNvSpPr/>
      </dsp:nvSpPr>
      <dsp:spPr>
        <a:xfrm>
          <a:off x="2214387" y="1494815"/>
          <a:ext cx="2314552" cy="2314552"/>
        </a:xfrm>
        <a:prstGeom prst="ellipse">
          <a:avLst/>
        </a:prstGeom>
        <a:solidFill>
          <a:schemeClr val="accent3">
            <a:alpha val="5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endParaRPr lang="en-IN" sz="6500" kern="1200" dirty="0"/>
        </a:p>
      </dsp:txBody>
      <dsp:txXfrm>
        <a:off x="2922255" y="2092741"/>
        <a:ext cx="1388731" cy="1273004"/>
      </dsp:txXfrm>
    </dsp:sp>
    <dsp:sp modelId="{8E0FD562-CA15-4E1E-B95A-ED9B51082465}">
      <dsp:nvSpPr>
        <dsp:cNvPr id="0" name=""/>
        <dsp:cNvSpPr/>
      </dsp:nvSpPr>
      <dsp:spPr>
        <a:xfrm>
          <a:off x="544052" y="1494815"/>
          <a:ext cx="2314552" cy="2314552"/>
        </a:xfrm>
        <a:prstGeom prst="ellipse">
          <a:avLst/>
        </a:prstGeom>
        <a:solidFill>
          <a:schemeClr val="accent4">
            <a:alpha val="5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endParaRPr lang="en-IN" sz="6500" kern="1200" dirty="0"/>
        </a:p>
      </dsp:txBody>
      <dsp:txXfrm>
        <a:off x="762006" y="2092741"/>
        <a:ext cx="1388731" cy="1273004"/>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1695D0-16ED-4FBF-942F-B6DB9ADBAA2E}" type="datetimeFigureOut">
              <a:rPr lang="en-IN" smtClean="0"/>
              <a:t>13-08-2023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BCA23A-1926-4D8C-A06B-F945F3966F64}" type="slidenum">
              <a:rPr lang="en-IN" smtClean="0"/>
              <a:t>‹#›</a:t>
            </a:fld>
            <a:endParaRPr lang="en-IN"/>
          </a:p>
        </p:txBody>
      </p:sp>
    </p:spTree>
    <p:extLst>
      <p:ext uri="{BB962C8B-B14F-4D97-AF65-F5344CB8AC3E}">
        <p14:creationId xmlns:p14="http://schemas.microsoft.com/office/powerpoint/2010/main" val="3318762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E7BCA23A-1926-4D8C-A06B-F945F3966F64}" type="slidenum">
              <a:rPr lang="en-IN" smtClean="0"/>
              <a:t>2</a:t>
            </a:fld>
            <a:endParaRPr lang="en-IN"/>
          </a:p>
        </p:txBody>
      </p:sp>
    </p:spTree>
    <p:extLst>
      <p:ext uri="{BB962C8B-B14F-4D97-AF65-F5344CB8AC3E}">
        <p14:creationId xmlns:p14="http://schemas.microsoft.com/office/powerpoint/2010/main" val="967997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BCA23A-1926-4D8C-A06B-F945F3966F64}"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5579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BCA23A-1926-4D8C-A06B-F945F3966F64}"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08210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BCA23A-1926-4D8C-A06B-F945F3966F64}"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3266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E7BCA23A-1926-4D8C-A06B-F945F3966F64}" type="slidenum">
              <a:rPr lang="en-IN" smtClean="0"/>
              <a:t>4</a:t>
            </a:fld>
            <a:endParaRPr lang="en-IN"/>
          </a:p>
        </p:txBody>
      </p:sp>
    </p:spTree>
    <p:extLst>
      <p:ext uri="{BB962C8B-B14F-4D97-AF65-F5344CB8AC3E}">
        <p14:creationId xmlns:p14="http://schemas.microsoft.com/office/powerpoint/2010/main" val="2009878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E7BCA23A-1926-4D8C-A06B-F945F3966F64}" type="slidenum">
              <a:rPr lang="en-IN" smtClean="0"/>
              <a:t>5</a:t>
            </a:fld>
            <a:endParaRPr lang="en-IN"/>
          </a:p>
        </p:txBody>
      </p:sp>
    </p:spTree>
    <p:extLst>
      <p:ext uri="{BB962C8B-B14F-4D97-AF65-F5344CB8AC3E}">
        <p14:creationId xmlns:p14="http://schemas.microsoft.com/office/powerpoint/2010/main" val="2745397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E7BCA23A-1926-4D8C-A06B-F945F3966F64}" type="slidenum">
              <a:rPr lang="en-IN" smtClean="0"/>
              <a:t>6</a:t>
            </a:fld>
            <a:endParaRPr lang="en-IN"/>
          </a:p>
        </p:txBody>
      </p:sp>
    </p:spTree>
    <p:extLst>
      <p:ext uri="{BB962C8B-B14F-4D97-AF65-F5344CB8AC3E}">
        <p14:creationId xmlns:p14="http://schemas.microsoft.com/office/powerpoint/2010/main" val="686684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E7BCA23A-1926-4D8C-A06B-F945F3966F64}" type="slidenum">
              <a:rPr lang="en-IN" smtClean="0"/>
              <a:t>7</a:t>
            </a:fld>
            <a:endParaRPr lang="en-IN"/>
          </a:p>
        </p:txBody>
      </p:sp>
    </p:spTree>
    <p:extLst>
      <p:ext uri="{BB962C8B-B14F-4D97-AF65-F5344CB8AC3E}">
        <p14:creationId xmlns:p14="http://schemas.microsoft.com/office/powerpoint/2010/main" val="4291550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E7BCA23A-1926-4D8C-A06B-F945F3966F64}" type="slidenum">
              <a:rPr lang="en-IN" smtClean="0"/>
              <a:t>8</a:t>
            </a:fld>
            <a:endParaRPr lang="en-IN"/>
          </a:p>
        </p:txBody>
      </p:sp>
    </p:spTree>
    <p:extLst>
      <p:ext uri="{BB962C8B-B14F-4D97-AF65-F5344CB8AC3E}">
        <p14:creationId xmlns:p14="http://schemas.microsoft.com/office/powerpoint/2010/main" val="3699847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BCA23A-1926-4D8C-A06B-F945F3966F64}"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6275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BCA23A-1926-4D8C-A06B-F945F3966F64}"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9621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BCA23A-1926-4D8C-A06B-F945F3966F64}"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0304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96585" y="1740309"/>
            <a:ext cx="10652964" cy="2192595"/>
          </a:xfrm>
          <a:noFill/>
          <a:effectLst>
            <a:outerShdw blurRad="50800" dist="38100" dir="2700000" algn="tl" rotWithShape="0">
              <a:prstClr val="black">
                <a:alpha val="40000"/>
              </a:prstClr>
            </a:outerShdw>
          </a:effectLst>
        </p:spPr>
        <p:txBody>
          <a:bodyPr>
            <a:normAutofit/>
          </a:bodyPr>
          <a:lstStyle>
            <a:lvl1pPr algn="r">
              <a:defRPr sz="48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1116257" y="3972245"/>
            <a:ext cx="10633977" cy="914388"/>
          </a:xfrm>
        </p:spPr>
        <p:txBody>
          <a:bodyPr>
            <a:normAutofit/>
          </a:bodyPr>
          <a:lstStyle>
            <a:lvl1pPr marL="0" indent="0" algn="r">
              <a:buNone/>
              <a:defRPr sz="3733" b="0" i="0">
                <a:solidFill>
                  <a:srgbClr val="AC9160"/>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8/13/2023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653282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8/13/2023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094343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8/13/2023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884810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8/13/2023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id="{08B89D22-1D6E-450B-881F-4D2A4C527F7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5077967" y="3101618"/>
            <a:ext cx="1951712" cy="70261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34779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49244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200" b="1" i="1">
                <a:solidFill>
                  <a:schemeClr val="tx1"/>
                </a:solidFill>
                <a:latin typeface="Times New Roman"/>
                <a:cs typeface="Times New Roman"/>
              </a:defRPr>
            </a:lvl1pPr>
          </a:lstStyle>
          <a:p>
            <a:pPr marL="12700">
              <a:lnSpc>
                <a:spcPts val="1410"/>
              </a:lnSpc>
            </a:pPr>
            <a:r>
              <a:rPr lang="en-IN"/>
              <a:t>A</a:t>
            </a:r>
            <a:r>
              <a:rPr lang="en-IN" spc="-70"/>
              <a:t> </a:t>
            </a:r>
            <a:r>
              <a:rPr lang="en-IN"/>
              <a:t>D</a:t>
            </a:r>
            <a:r>
              <a:rPr lang="en-IN" spc="-5"/>
              <a:t> </a:t>
            </a:r>
            <a:r>
              <a:rPr lang="en-IN"/>
              <a:t>M</a:t>
            </a:r>
            <a:r>
              <a:rPr lang="en-IN" spc="-5"/>
              <a:t> </a:t>
            </a:r>
            <a:r>
              <a:rPr lang="en-IN"/>
              <a:t>S</a:t>
            </a:r>
            <a:r>
              <a:rPr lang="en-IN" spc="-10"/>
              <a:t> </a:t>
            </a:r>
            <a:r>
              <a:rPr lang="en-IN"/>
              <a:t>&amp; </a:t>
            </a:r>
            <a:r>
              <a:rPr lang="en-IN" spc="-25"/>
              <a:t>CO.</a:t>
            </a:r>
            <a:endParaRPr lang="en-IN" spc="-25"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8/13/2023</a:t>
            </a:fld>
            <a:endParaRPr lang="en-US"/>
          </a:p>
        </p:txBody>
      </p:sp>
      <p:sp>
        <p:nvSpPr>
          <p:cNvPr id="6" name="Holder 6"/>
          <p:cNvSpPr>
            <a:spLocks noGrp="1"/>
          </p:cNvSpPr>
          <p:nvPr>
            <p:ph type="sldNum" sz="quarter" idx="7"/>
          </p:nvPr>
        </p:nvSpPr>
        <p:spPr/>
        <p:txBody>
          <a:bodyPr lIns="0" tIns="0" rIns="0" bIns="0"/>
          <a:lstStyle>
            <a:lvl1pPr>
              <a:defRPr sz="1200" b="1" i="1">
                <a:solidFill>
                  <a:schemeClr val="tx1"/>
                </a:solidFill>
                <a:latin typeface="Times New Roman"/>
                <a:cs typeface="Times New Roman"/>
              </a:defRPr>
            </a:lvl1pPr>
          </a:lstStyle>
          <a:p>
            <a:pPr marL="12700">
              <a:lnSpc>
                <a:spcPts val="1410"/>
              </a:lnSpc>
            </a:pPr>
            <a:r>
              <a:rPr lang="en-IN"/>
              <a:t>Page</a:t>
            </a:r>
            <a:r>
              <a:rPr lang="en-IN" spc="5"/>
              <a:t> </a:t>
            </a:r>
            <a:fld id="{81D60167-4931-47E6-BA6A-407CBD079E47}" type="slidenum">
              <a:rPr spc="-50" smtClean="0"/>
              <a:pPr marL="12700">
                <a:lnSpc>
                  <a:spcPts val="1410"/>
                </a:lnSpc>
              </a:pPr>
              <a:t>‹#›</a:t>
            </a:fld>
            <a:endParaRPr spc="-50" dirty="0"/>
          </a:p>
        </p:txBody>
      </p:sp>
    </p:spTree>
    <p:extLst>
      <p:ext uri="{BB962C8B-B14F-4D97-AF65-F5344CB8AC3E}">
        <p14:creationId xmlns:p14="http://schemas.microsoft.com/office/powerpoint/2010/main" val="12808769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C00000"/>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defRPr sz="1200" b="1" i="1">
                <a:solidFill>
                  <a:schemeClr val="tx1"/>
                </a:solidFill>
                <a:latin typeface="Times New Roman"/>
                <a:cs typeface="Times New Roman"/>
              </a:defRPr>
            </a:lvl1pPr>
          </a:lstStyle>
          <a:p>
            <a:pPr marL="12700">
              <a:lnSpc>
                <a:spcPts val="1410"/>
              </a:lnSpc>
            </a:pPr>
            <a:r>
              <a:rPr lang="en-IN"/>
              <a:t>A</a:t>
            </a:r>
            <a:r>
              <a:rPr lang="en-IN" spc="-70"/>
              <a:t> </a:t>
            </a:r>
            <a:r>
              <a:rPr lang="en-IN"/>
              <a:t>D</a:t>
            </a:r>
            <a:r>
              <a:rPr lang="en-IN" spc="-5"/>
              <a:t> </a:t>
            </a:r>
            <a:r>
              <a:rPr lang="en-IN"/>
              <a:t>M</a:t>
            </a:r>
            <a:r>
              <a:rPr lang="en-IN" spc="-5"/>
              <a:t> </a:t>
            </a:r>
            <a:r>
              <a:rPr lang="en-IN"/>
              <a:t>S</a:t>
            </a:r>
            <a:r>
              <a:rPr lang="en-IN" spc="-10"/>
              <a:t> </a:t>
            </a:r>
            <a:r>
              <a:rPr lang="en-IN"/>
              <a:t>&amp; </a:t>
            </a:r>
            <a:r>
              <a:rPr lang="en-IN" spc="-25"/>
              <a:t>CO.</a:t>
            </a:r>
            <a:endParaRPr lang="en-IN" spc="-25"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8/13/2023</a:t>
            </a:fld>
            <a:endParaRPr lang="en-US"/>
          </a:p>
        </p:txBody>
      </p:sp>
      <p:sp>
        <p:nvSpPr>
          <p:cNvPr id="6" name="Holder 6"/>
          <p:cNvSpPr>
            <a:spLocks noGrp="1"/>
          </p:cNvSpPr>
          <p:nvPr>
            <p:ph type="sldNum" sz="quarter" idx="7"/>
          </p:nvPr>
        </p:nvSpPr>
        <p:spPr/>
        <p:txBody>
          <a:bodyPr lIns="0" tIns="0" rIns="0" bIns="0"/>
          <a:lstStyle>
            <a:lvl1pPr>
              <a:defRPr sz="1200" b="1" i="1">
                <a:solidFill>
                  <a:schemeClr val="tx1"/>
                </a:solidFill>
                <a:latin typeface="Times New Roman"/>
                <a:cs typeface="Times New Roman"/>
              </a:defRPr>
            </a:lvl1pPr>
          </a:lstStyle>
          <a:p>
            <a:pPr marL="12700">
              <a:lnSpc>
                <a:spcPts val="1410"/>
              </a:lnSpc>
            </a:pPr>
            <a:r>
              <a:rPr lang="en-IN"/>
              <a:t>Page</a:t>
            </a:r>
            <a:r>
              <a:rPr lang="en-IN" spc="5"/>
              <a:t> </a:t>
            </a:r>
            <a:fld id="{81D60167-4931-47E6-BA6A-407CBD079E47}" type="slidenum">
              <a:rPr spc="-50" smtClean="0"/>
              <a:pPr marL="12700">
                <a:lnSpc>
                  <a:spcPts val="1410"/>
                </a:lnSpc>
              </a:pPr>
              <a:t>‹#›</a:t>
            </a:fld>
            <a:endParaRPr spc="-50" dirty="0"/>
          </a:p>
        </p:txBody>
      </p:sp>
    </p:spTree>
    <p:extLst>
      <p:ext uri="{BB962C8B-B14F-4D97-AF65-F5344CB8AC3E}">
        <p14:creationId xmlns:p14="http://schemas.microsoft.com/office/powerpoint/2010/main" val="7475398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C00000"/>
                </a:solidFill>
                <a:latin typeface="Times New Roman"/>
                <a:cs typeface="Times New Roman"/>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200" b="1" i="1">
                <a:solidFill>
                  <a:schemeClr val="tx1"/>
                </a:solidFill>
                <a:latin typeface="Times New Roman"/>
                <a:cs typeface="Times New Roman"/>
              </a:defRPr>
            </a:lvl1pPr>
          </a:lstStyle>
          <a:p>
            <a:pPr marL="12700">
              <a:lnSpc>
                <a:spcPts val="1410"/>
              </a:lnSpc>
            </a:pPr>
            <a:r>
              <a:rPr lang="en-IN"/>
              <a:t>A</a:t>
            </a:r>
            <a:r>
              <a:rPr lang="en-IN" spc="-70"/>
              <a:t> </a:t>
            </a:r>
            <a:r>
              <a:rPr lang="en-IN"/>
              <a:t>D</a:t>
            </a:r>
            <a:r>
              <a:rPr lang="en-IN" spc="-5"/>
              <a:t> </a:t>
            </a:r>
            <a:r>
              <a:rPr lang="en-IN"/>
              <a:t>M</a:t>
            </a:r>
            <a:r>
              <a:rPr lang="en-IN" spc="-5"/>
              <a:t> </a:t>
            </a:r>
            <a:r>
              <a:rPr lang="en-IN"/>
              <a:t>S</a:t>
            </a:r>
            <a:r>
              <a:rPr lang="en-IN" spc="-10"/>
              <a:t> </a:t>
            </a:r>
            <a:r>
              <a:rPr lang="en-IN"/>
              <a:t>&amp; </a:t>
            </a:r>
            <a:r>
              <a:rPr lang="en-IN" spc="-25"/>
              <a:t>CO.</a:t>
            </a:r>
            <a:endParaRPr lang="en-IN" spc="-25"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8/13/2023</a:t>
            </a:fld>
            <a:endParaRPr lang="en-US"/>
          </a:p>
        </p:txBody>
      </p:sp>
      <p:sp>
        <p:nvSpPr>
          <p:cNvPr id="7" name="Holder 7"/>
          <p:cNvSpPr>
            <a:spLocks noGrp="1"/>
          </p:cNvSpPr>
          <p:nvPr>
            <p:ph type="sldNum" sz="quarter" idx="7"/>
          </p:nvPr>
        </p:nvSpPr>
        <p:spPr/>
        <p:txBody>
          <a:bodyPr lIns="0" tIns="0" rIns="0" bIns="0"/>
          <a:lstStyle>
            <a:lvl1pPr>
              <a:defRPr sz="1200" b="1" i="1">
                <a:solidFill>
                  <a:schemeClr val="tx1"/>
                </a:solidFill>
                <a:latin typeface="Times New Roman"/>
                <a:cs typeface="Times New Roman"/>
              </a:defRPr>
            </a:lvl1pPr>
          </a:lstStyle>
          <a:p>
            <a:pPr marL="12700">
              <a:lnSpc>
                <a:spcPts val="1410"/>
              </a:lnSpc>
            </a:pPr>
            <a:r>
              <a:rPr lang="en-IN"/>
              <a:t>Page</a:t>
            </a:r>
            <a:r>
              <a:rPr lang="en-IN" spc="5"/>
              <a:t> </a:t>
            </a:r>
            <a:fld id="{81D60167-4931-47E6-BA6A-407CBD079E47}" type="slidenum">
              <a:rPr spc="-50" smtClean="0"/>
              <a:pPr marL="12700">
                <a:lnSpc>
                  <a:spcPts val="1410"/>
                </a:lnSpc>
              </a:pPr>
              <a:t>‹#›</a:t>
            </a:fld>
            <a:endParaRPr spc="-50" dirty="0"/>
          </a:p>
        </p:txBody>
      </p:sp>
    </p:spTree>
    <p:extLst>
      <p:ext uri="{BB962C8B-B14F-4D97-AF65-F5344CB8AC3E}">
        <p14:creationId xmlns:p14="http://schemas.microsoft.com/office/powerpoint/2010/main" val="24250662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C00000"/>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defRPr sz="1200" b="1" i="1">
                <a:solidFill>
                  <a:schemeClr val="tx1"/>
                </a:solidFill>
                <a:latin typeface="Times New Roman"/>
                <a:cs typeface="Times New Roman"/>
              </a:defRPr>
            </a:lvl1pPr>
          </a:lstStyle>
          <a:p>
            <a:pPr marL="12700">
              <a:lnSpc>
                <a:spcPts val="1410"/>
              </a:lnSpc>
            </a:pPr>
            <a:r>
              <a:rPr lang="en-IN"/>
              <a:t>A</a:t>
            </a:r>
            <a:r>
              <a:rPr lang="en-IN" spc="-70"/>
              <a:t> </a:t>
            </a:r>
            <a:r>
              <a:rPr lang="en-IN"/>
              <a:t>D</a:t>
            </a:r>
            <a:r>
              <a:rPr lang="en-IN" spc="-5"/>
              <a:t> </a:t>
            </a:r>
            <a:r>
              <a:rPr lang="en-IN"/>
              <a:t>M</a:t>
            </a:r>
            <a:r>
              <a:rPr lang="en-IN" spc="-5"/>
              <a:t> </a:t>
            </a:r>
            <a:r>
              <a:rPr lang="en-IN"/>
              <a:t>S</a:t>
            </a:r>
            <a:r>
              <a:rPr lang="en-IN" spc="-10"/>
              <a:t> </a:t>
            </a:r>
            <a:r>
              <a:rPr lang="en-IN"/>
              <a:t>&amp; </a:t>
            </a:r>
            <a:r>
              <a:rPr lang="en-IN" spc="-25"/>
              <a:t>CO.</a:t>
            </a:r>
            <a:endParaRPr lang="en-IN" spc="-25"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8/13/2023</a:t>
            </a:fld>
            <a:endParaRPr lang="en-US"/>
          </a:p>
        </p:txBody>
      </p:sp>
      <p:sp>
        <p:nvSpPr>
          <p:cNvPr id="5" name="Holder 5"/>
          <p:cNvSpPr>
            <a:spLocks noGrp="1"/>
          </p:cNvSpPr>
          <p:nvPr>
            <p:ph type="sldNum" sz="quarter" idx="7"/>
          </p:nvPr>
        </p:nvSpPr>
        <p:spPr/>
        <p:txBody>
          <a:bodyPr lIns="0" tIns="0" rIns="0" bIns="0"/>
          <a:lstStyle>
            <a:lvl1pPr>
              <a:defRPr sz="1200" b="1" i="1">
                <a:solidFill>
                  <a:schemeClr val="tx1"/>
                </a:solidFill>
                <a:latin typeface="Times New Roman"/>
                <a:cs typeface="Times New Roman"/>
              </a:defRPr>
            </a:lvl1pPr>
          </a:lstStyle>
          <a:p>
            <a:pPr marL="12700">
              <a:lnSpc>
                <a:spcPts val="1410"/>
              </a:lnSpc>
            </a:pPr>
            <a:r>
              <a:rPr lang="en-IN"/>
              <a:t>Page</a:t>
            </a:r>
            <a:r>
              <a:rPr lang="en-IN" spc="5"/>
              <a:t> </a:t>
            </a:r>
            <a:fld id="{81D60167-4931-47E6-BA6A-407CBD079E47}" type="slidenum">
              <a:rPr spc="-50" smtClean="0"/>
              <a:pPr marL="12700">
                <a:lnSpc>
                  <a:spcPts val="1410"/>
                </a:lnSpc>
              </a:pPr>
              <a:t>‹#›</a:t>
            </a:fld>
            <a:endParaRPr spc="-50" dirty="0"/>
          </a:p>
        </p:txBody>
      </p:sp>
    </p:spTree>
    <p:extLst>
      <p:ext uri="{BB962C8B-B14F-4D97-AF65-F5344CB8AC3E}">
        <p14:creationId xmlns:p14="http://schemas.microsoft.com/office/powerpoint/2010/main" val="31448435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
            <a:ext cx="9144000" cy="636905"/>
          </a:xfrm>
          <a:custGeom>
            <a:avLst/>
            <a:gdLst/>
            <a:ahLst/>
            <a:cxnLst/>
            <a:rect l="l" t="t" r="r" b="b"/>
            <a:pathLst>
              <a:path w="6858000" h="636905">
                <a:moveTo>
                  <a:pt x="6858000" y="0"/>
                </a:moveTo>
                <a:lnTo>
                  <a:pt x="4477004" y="0"/>
                </a:lnTo>
                <a:lnTo>
                  <a:pt x="2286000" y="0"/>
                </a:lnTo>
                <a:lnTo>
                  <a:pt x="0" y="0"/>
                </a:lnTo>
                <a:lnTo>
                  <a:pt x="0" y="636651"/>
                </a:lnTo>
                <a:lnTo>
                  <a:pt x="2286000" y="636651"/>
                </a:lnTo>
                <a:lnTo>
                  <a:pt x="4477004" y="636651"/>
                </a:lnTo>
                <a:lnTo>
                  <a:pt x="6858000" y="636651"/>
                </a:lnTo>
                <a:lnTo>
                  <a:pt x="6858000" y="0"/>
                </a:lnTo>
                <a:close/>
              </a:path>
            </a:pathLst>
          </a:custGeom>
          <a:solidFill>
            <a:srgbClr val="BEBEBE"/>
          </a:solidFill>
        </p:spPr>
        <p:txBody>
          <a:bodyPr wrap="square" lIns="0" tIns="0" rIns="0" bIns="0" rtlCol="0"/>
          <a:lstStyle/>
          <a:p>
            <a:endParaRPr sz="1800"/>
          </a:p>
        </p:txBody>
      </p:sp>
      <p:sp>
        <p:nvSpPr>
          <p:cNvPr id="17" name="bg object 17"/>
          <p:cNvSpPr/>
          <p:nvPr/>
        </p:nvSpPr>
        <p:spPr>
          <a:xfrm>
            <a:off x="9144000" y="1"/>
            <a:ext cx="3048000" cy="636905"/>
          </a:xfrm>
          <a:custGeom>
            <a:avLst/>
            <a:gdLst/>
            <a:ahLst/>
            <a:cxnLst/>
            <a:rect l="l" t="t" r="r" b="b"/>
            <a:pathLst>
              <a:path w="2286000" h="636905">
                <a:moveTo>
                  <a:pt x="0" y="636651"/>
                </a:moveTo>
                <a:lnTo>
                  <a:pt x="2286000" y="636651"/>
                </a:lnTo>
                <a:lnTo>
                  <a:pt x="2286000" y="0"/>
                </a:lnTo>
                <a:lnTo>
                  <a:pt x="0" y="0"/>
                </a:lnTo>
                <a:lnTo>
                  <a:pt x="0" y="636651"/>
                </a:lnTo>
                <a:close/>
              </a:path>
            </a:pathLst>
          </a:custGeom>
          <a:solidFill>
            <a:srgbClr val="9E3611"/>
          </a:solidFill>
        </p:spPr>
        <p:txBody>
          <a:bodyPr wrap="square" lIns="0" tIns="0" rIns="0" bIns="0" rtlCol="0"/>
          <a:lstStyle/>
          <a:p>
            <a:endParaRPr sz="1800"/>
          </a:p>
        </p:txBody>
      </p:sp>
      <p:sp>
        <p:nvSpPr>
          <p:cNvPr id="18" name="bg object 18"/>
          <p:cNvSpPr/>
          <p:nvPr/>
        </p:nvSpPr>
        <p:spPr>
          <a:xfrm>
            <a:off x="9135534" y="1"/>
            <a:ext cx="16933" cy="675005"/>
          </a:xfrm>
          <a:custGeom>
            <a:avLst/>
            <a:gdLst/>
            <a:ahLst/>
            <a:cxnLst/>
            <a:rect l="l" t="t" r="r" b="b"/>
            <a:pathLst>
              <a:path w="12700" h="675005">
                <a:moveTo>
                  <a:pt x="0" y="674751"/>
                </a:moveTo>
                <a:lnTo>
                  <a:pt x="12700" y="674751"/>
                </a:lnTo>
                <a:lnTo>
                  <a:pt x="12700" y="0"/>
                </a:lnTo>
                <a:lnTo>
                  <a:pt x="0" y="0"/>
                </a:lnTo>
                <a:lnTo>
                  <a:pt x="0" y="674751"/>
                </a:lnTo>
                <a:close/>
              </a:path>
            </a:pathLst>
          </a:custGeom>
          <a:solidFill>
            <a:srgbClr val="FFFFFF"/>
          </a:solidFill>
        </p:spPr>
        <p:txBody>
          <a:bodyPr wrap="square" lIns="0" tIns="0" rIns="0" bIns="0" rtlCol="0"/>
          <a:lstStyle/>
          <a:p>
            <a:endParaRPr sz="1800"/>
          </a:p>
        </p:txBody>
      </p:sp>
      <p:sp>
        <p:nvSpPr>
          <p:cNvPr id="2" name="Holder 2"/>
          <p:cNvSpPr>
            <a:spLocks noGrp="1"/>
          </p:cNvSpPr>
          <p:nvPr>
            <p:ph type="ftr" sz="quarter" idx="5"/>
          </p:nvPr>
        </p:nvSpPr>
        <p:spPr/>
        <p:txBody>
          <a:bodyPr lIns="0" tIns="0" rIns="0" bIns="0"/>
          <a:lstStyle>
            <a:lvl1pPr>
              <a:defRPr sz="1200" b="1" i="1">
                <a:solidFill>
                  <a:schemeClr val="tx1"/>
                </a:solidFill>
                <a:latin typeface="Times New Roman"/>
                <a:cs typeface="Times New Roman"/>
              </a:defRPr>
            </a:lvl1pPr>
          </a:lstStyle>
          <a:p>
            <a:pPr marL="12700">
              <a:lnSpc>
                <a:spcPts val="1410"/>
              </a:lnSpc>
            </a:pPr>
            <a:r>
              <a:rPr lang="en-IN"/>
              <a:t>A</a:t>
            </a:r>
            <a:r>
              <a:rPr lang="en-IN" spc="-70"/>
              <a:t> </a:t>
            </a:r>
            <a:r>
              <a:rPr lang="en-IN"/>
              <a:t>D</a:t>
            </a:r>
            <a:r>
              <a:rPr lang="en-IN" spc="-5"/>
              <a:t> </a:t>
            </a:r>
            <a:r>
              <a:rPr lang="en-IN"/>
              <a:t>M</a:t>
            </a:r>
            <a:r>
              <a:rPr lang="en-IN" spc="-5"/>
              <a:t> </a:t>
            </a:r>
            <a:r>
              <a:rPr lang="en-IN"/>
              <a:t>S</a:t>
            </a:r>
            <a:r>
              <a:rPr lang="en-IN" spc="-10"/>
              <a:t> </a:t>
            </a:r>
            <a:r>
              <a:rPr lang="en-IN"/>
              <a:t>&amp; </a:t>
            </a:r>
            <a:r>
              <a:rPr lang="en-IN" spc="-25"/>
              <a:t>CO.</a:t>
            </a:r>
            <a:endParaRPr lang="en-IN" spc="-25"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8/13/2023</a:t>
            </a:fld>
            <a:endParaRPr lang="en-US"/>
          </a:p>
        </p:txBody>
      </p:sp>
      <p:sp>
        <p:nvSpPr>
          <p:cNvPr id="4" name="Holder 4"/>
          <p:cNvSpPr>
            <a:spLocks noGrp="1"/>
          </p:cNvSpPr>
          <p:nvPr>
            <p:ph type="sldNum" sz="quarter" idx="7"/>
          </p:nvPr>
        </p:nvSpPr>
        <p:spPr/>
        <p:txBody>
          <a:bodyPr lIns="0" tIns="0" rIns="0" bIns="0"/>
          <a:lstStyle>
            <a:lvl1pPr>
              <a:defRPr sz="1200" b="1" i="1">
                <a:solidFill>
                  <a:schemeClr val="tx1"/>
                </a:solidFill>
                <a:latin typeface="Times New Roman"/>
                <a:cs typeface="Times New Roman"/>
              </a:defRPr>
            </a:lvl1pPr>
          </a:lstStyle>
          <a:p>
            <a:pPr marL="12700">
              <a:lnSpc>
                <a:spcPts val="1410"/>
              </a:lnSpc>
            </a:pPr>
            <a:r>
              <a:rPr lang="en-IN"/>
              <a:t>Page</a:t>
            </a:r>
            <a:r>
              <a:rPr lang="en-IN" spc="5"/>
              <a:t> </a:t>
            </a:r>
            <a:fld id="{81D60167-4931-47E6-BA6A-407CBD079E47}" type="slidenum">
              <a:rPr spc="-50" smtClean="0"/>
              <a:pPr marL="12700">
                <a:lnSpc>
                  <a:spcPts val="1410"/>
                </a:lnSpc>
              </a:pPr>
              <a:t>‹#›</a:t>
            </a:fld>
            <a:endParaRPr spc="-50" dirty="0"/>
          </a:p>
        </p:txBody>
      </p:sp>
    </p:spTree>
    <p:extLst>
      <p:ext uri="{BB962C8B-B14F-4D97-AF65-F5344CB8AC3E}">
        <p14:creationId xmlns:p14="http://schemas.microsoft.com/office/powerpoint/2010/main" val="3182447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8787" y="299112"/>
            <a:ext cx="10994760" cy="1018035"/>
          </a:xfrm>
        </p:spPr>
        <p:txBody>
          <a:bodyPr>
            <a:normAutofit/>
          </a:bodyPr>
          <a:lstStyle>
            <a:lvl1pPr algn="r">
              <a:defRPr sz="48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569124" y="1887793"/>
            <a:ext cx="10994760" cy="4162683"/>
          </a:xfrm>
        </p:spPr>
        <p:txBody>
          <a:bodyPr/>
          <a:lstStyle>
            <a:lvl1pPr algn="l">
              <a:defRPr sz="3733">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8/13/2023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3431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5421" y="601043"/>
            <a:ext cx="7796977" cy="967132"/>
          </a:xfrm>
        </p:spPr>
        <p:txBody>
          <a:bodyPr>
            <a:normAutofit/>
          </a:bodyPr>
          <a:lstStyle>
            <a:lvl1pPr algn="l">
              <a:defRPr sz="4800">
                <a:solidFill>
                  <a:srgbClr val="AC916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3785421" y="1619077"/>
            <a:ext cx="7796977" cy="4681415"/>
          </a:xfrm>
        </p:spPr>
        <p:txBody>
          <a:bodyPr/>
          <a:lstStyle>
            <a:lvl1pPr>
              <a:defRPr sz="3733">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8/13/2023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175681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8/13/2023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23756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8/13/2023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764654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0256" y="313030"/>
            <a:ext cx="10791153" cy="1018033"/>
          </a:xfrm>
        </p:spPr>
        <p:txBody>
          <a:bodyPr>
            <a:normAutofit/>
          </a:bodyPr>
          <a:lstStyle>
            <a:lvl1pPr algn="r">
              <a:defRPr sz="48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715839" y="2128713"/>
            <a:ext cx="5386917" cy="639763"/>
          </a:xfrm>
        </p:spPr>
        <p:txBody>
          <a:bodyPr anchor="b"/>
          <a:lstStyle>
            <a:lvl1pPr marL="0" indent="0" algn="ctr">
              <a:buNone/>
              <a:defRPr sz="3200" b="1">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715839" y="2758576"/>
            <a:ext cx="5386917" cy="3035059"/>
          </a:xfrm>
        </p:spPr>
        <p:txBody>
          <a:bodyPr/>
          <a:lstStyle>
            <a:lvl1pPr algn="ctr">
              <a:defRPr sz="3200">
                <a:solidFill>
                  <a:schemeClr val="tx1"/>
                </a:solidFill>
              </a:defRPr>
            </a:lvl1pPr>
            <a:lvl2pPr algn="ctr">
              <a:defRPr sz="2667">
                <a:solidFill>
                  <a:schemeClr val="tx1"/>
                </a:solidFill>
              </a:defRPr>
            </a:lvl2pPr>
            <a:lvl3pPr algn="ctr">
              <a:defRPr sz="2400">
                <a:solidFill>
                  <a:schemeClr val="tx1"/>
                </a:solidFill>
              </a:defRPr>
            </a:lvl3pPr>
            <a:lvl4pPr algn="ctr">
              <a:defRPr sz="2133">
                <a:solidFill>
                  <a:schemeClr val="tx1"/>
                </a:solidFill>
              </a:defRPr>
            </a:lvl4pPr>
            <a:lvl5pPr algn="ctr">
              <a:defRPr sz="2133">
                <a:solidFill>
                  <a:schemeClr val="tx1"/>
                </a:solidFill>
              </a:defRPr>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096001" y="2128713"/>
            <a:ext cx="5389033" cy="639763"/>
          </a:xfrm>
        </p:spPr>
        <p:txBody>
          <a:bodyPr anchor="b"/>
          <a:lstStyle>
            <a:lvl1pPr marL="0" indent="0" algn="ctr">
              <a:buNone/>
              <a:defRPr sz="3200" b="1">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096001" y="2758576"/>
            <a:ext cx="5389033" cy="3035059"/>
          </a:xfrm>
        </p:spPr>
        <p:txBody>
          <a:bodyPr/>
          <a:lstStyle>
            <a:lvl1pPr algn="ctr">
              <a:defRPr sz="3200">
                <a:solidFill>
                  <a:schemeClr val="tx1"/>
                </a:solidFill>
              </a:defRPr>
            </a:lvl1pPr>
            <a:lvl2pPr algn="ctr">
              <a:defRPr sz="2667">
                <a:solidFill>
                  <a:schemeClr val="tx1"/>
                </a:solidFill>
              </a:defRPr>
            </a:lvl2pPr>
            <a:lvl3pPr algn="ctr">
              <a:defRPr sz="2400">
                <a:solidFill>
                  <a:schemeClr val="tx1"/>
                </a:solidFill>
              </a:defRPr>
            </a:lvl3pPr>
            <a:lvl4pPr algn="ctr">
              <a:defRPr sz="2133">
                <a:solidFill>
                  <a:schemeClr val="tx1"/>
                </a:solidFill>
              </a:defRPr>
            </a:lvl4pPr>
            <a:lvl5pPr algn="ctr">
              <a:defRPr sz="2133">
                <a:solidFill>
                  <a:schemeClr val="tx1"/>
                </a:solidFill>
              </a:defRPr>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8/13/2023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644705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8/13/2023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014034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8/13/2023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8088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8/13/2023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5549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3074F12-AA26-4AC8-9962-C36BB8F32554}" type="datetimeFigureOut">
              <a:rPr lang="en-US" smtClean="0"/>
              <a:pPr/>
              <a:t>8/13/2023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id="{11E867DF-3DCA-4725-94F0-F2B6BD747A82}"/>
              </a:ext>
            </a:extLst>
          </p:cNvPr>
          <p:cNvSpPr txBox="1"/>
          <p:nvPr userDrawn="1"/>
        </p:nvSpPr>
        <p:spPr>
          <a:xfrm>
            <a:off x="-12200" y="6951663"/>
            <a:ext cx="11186167" cy="666977"/>
          </a:xfrm>
          <a:prstGeom prst="rect">
            <a:avLst/>
          </a:prstGeom>
          <a:noFill/>
        </p:spPr>
        <p:txBody>
          <a:bodyPr wrap="square" rtlCol="0">
            <a:spAutoFit/>
          </a:bodyPr>
          <a:lstStyle/>
          <a:p>
            <a:r>
              <a:rPr lang="en-US" sz="1867" dirty="0">
                <a:solidFill>
                  <a:schemeClr val="bg1">
                    <a:lumMod val="65000"/>
                  </a:schemeClr>
                </a:solidFill>
              </a:rPr>
              <a:t>This presentation uses a free template provided by FPPT.com</a:t>
            </a:r>
          </a:p>
          <a:p>
            <a:r>
              <a:rPr lang="en-US" sz="1867" dirty="0">
                <a:solidFill>
                  <a:schemeClr val="bg1">
                    <a:lumMod val="65000"/>
                  </a:schemeClr>
                </a:solidFill>
              </a:rPr>
              <a:t>www.free-power-point-templates.com</a:t>
            </a:r>
          </a:p>
        </p:txBody>
      </p:sp>
    </p:spTree>
    <p:extLst>
      <p:ext uri="{BB962C8B-B14F-4D97-AF65-F5344CB8AC3E}">
        <p14:creationId xmlns:p14="http://schemas.microsoft.com/office/powerpoint/2010/main" val="20292064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98254" y="821183"/>
            <a:ext cx="10195492" cy="492443"/>
          </a:xfrm>
          <a:prstGeom prst="rect">
            <a:avLst/>
          </a:prstGeom>
        </p:spPr>
        <p:txBody>
          <a:bodyPr wrap="square" lIns="0" tIns="0" rIns="0" bIns="0">
            <a:spAutoFit/>
          </a:bodyPr>
          <a:lstStyle>
            <a:lvl1pPr>
              <a:defRPr sz="3200" b="1" i="0">
                <a:solidFill>
                  <a:srgbClr val="C00000"/>
                </a:solidFill>
                <a:latin typeface="Times New Roman"/>
                <a:cs typeface="Times New Roman"/>
              </a:defRPr>
            </a:lvl1pPr>
          </a:lstStyle>
          <a:p>
            <a:endParaRPr/>
          </a:p>
        </p:txBody>
      </p:sp>
      <p:sp>
        <p:nvSpPr>
          <p:cNvPr id="3" name="Holder 3"/>
          <p:cNvSpPr>
            <a:spLocks noGrp="1"/>
          </p:cNvSpPr>
          <p:nvPr>
            <p:ph type="body" idx="1"/>
          </p:nvPr>
        </p:nvSpPr>
        <p:spPr>
          <a:xfrm>
            <a:off x="609600" y="1577340"/>
            <a:ext cx="10972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10004891" y="6534539"/>
            <a:ext cx="1342812" cy="179536"/>
          </a:xfrm>
          <a:prstGeom prst="rect">
            <a:avLst/>
          </a:prstGeom>
        </p:spPr>
        <p:txBody>
          <a:bodyPr wrap="square" lIns="0" tIns="0" rIns="0" bIns="0">
            <a:spAutoFit/>
          </a:bodyPr>
          <a:lstStyle>
            <a:lvl1pPr>
              <a:defRPr sz="1200" b="1" i="1">
                <a:solidFill>
                  <a:schemeClr val="tx1"/>
                </a:solidFill>
                <a:latin typeface="Times New Roman"/>
                <a:cs typeface="Times New Roman"/>
              </a:defRPr>
            </a:lvl1pPr>
          </a:lstStyle>
          <a:p>
            <a:pPr marL="12700">
              <a:lnSpc>
                <a:spcPts val="1410"/>
              </a:lnSpc>
            </a:pPr>
            <a:r>
              <a:rPr lang="en-IN"/>
              <a:t>A</a:t>
            </a:r>
            <a:r>
              <a:rPr lang="en-IN" spc="-70"/>
              <a:t> </a:t>
            </a:r>
            <a:r>
              <a:rPr lang="en-IN"/>
              <a:t>D</a:t>
            </a:r>
            <a:r>
              <a:rPr lang="en-IN" spc="-5"/>
              <a:t> </a:t>
            </a:r>
            <a:r>
              <a:rPr lang="en-IN"/>
              <a:t>M</a:t>
            </a:r>
            <a:r>
              <a:rPr lang="en-IN" spc="-5"/>
              <a:t> </a:t>
            </a:r>
            <a:r>
              <a:rPr lang="en-IN"/>
              <a:t>S</a:t>
            </a:r>
            <a:r>
              <a:rPr lang="en-IN" spc="-10"/>
              <a:t> </a:t>
            </a:r>
            <a:r>
              <a:rPr lang="en-IN"/>
              <a:t>&amp; </a:t>
            </a:r>
            <a:r>
              <a:rPr lang="en-IN" spc="-25"/>
              <a:t>CO.</a:t>
            </a:r>
            <a:endParaRPr lang="en-IN" spc="-25" dirty="0"/>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8/13/2023</a:t>
            </a:fld>
            <a:endParaRPr lang="en-US"/>
          </a:p>
        </p:txBody>
      </p:sp>
      <p:sp>
        <p:nvSpPr>
          <p:cNvPr id="6" name="Holder 6"/>
          <p:cNvSpPr>
            <a:spLocks noGrp="1"/>
          </p:cNvSpPr>
          <p:nvPr>
            <p:ph type="sldNum" sz="quarter" idx="7"/>
          </p:nvPr>
        </p:nvSpPr>
        <p:spPr>
          <a:xfrm>
            <a:off x="4474634" y="6534540"/>
            <a:ext cx="656167" cy="179536"/>
          </a:xfrm>
          <a:prstGeom prst="rect">
            <a:avLst/>
          </a:prstGeom>
        </p:spPr>
        <p:txBody>
          <a:bodyPr wrap="square" lIns="0" tIns="0" rIns="0" bIns="0">
            <a:spAutoFit/>
          </a:bodyPr>
          <a:lstStyle>
            <a:lvl1pPr>
              <a:defRPr sz="1200" b="1" i="1">
                <a:solidFill>
                  <a:schemeClr val="tx1"/>
                </a:solidFill>
                <a:latin typeface="Times New Roman"/>
                <a:cs typeface="Times New Roman"/>
              </a:defRPr>
            </a:lvl1pPr>
          </a:lstStyle>
          <a:p>
            <a:pPr marL="12700">
              <a:lnSpc>
                <a:spcPts val="1410"/>
              </a:lnSpc>
            </a:pPr>
            <a:r>
              <a:rPr lang="en-IN"/>
              <a:t>Page</a:t>
            </a:r>
            <a:r>
              <a:rPr lang="en-IN" spc="5"/>
              <a:t> </a:t>
            </a:r>
            <a:fld id="{81D60167-4931-47E6-BA6A-407CBD079E47}" type="slidenum">
              <a:rPr spc="-50" smtClean="0"/>
              <a:pPr marL="12700">
                <a:lnSpc>
                  <a:spcPts val="1410"/>
                </a:lnSpc>
              </a:pPr>
              <a:t>‹#›</a:t>
            </a:fld>
            <a:endParaRPr spc="-50" dirty="0"/>
          </a:p>
        </p:txBody>
      </p:sp>
    </p:spTree>
    <p:extLst>
      <p:ext uri="{BB962C8B-B14F-4D97-AF65-F5344CB8AC3E}">
        <p14:creationId xmlns:p14="http://schemas.microsoft.com/office/powerpoint/2010/main" val="71989067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6.jpg"/><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25.png"/><Relationship Id="rId5" Type="http://schemas.openxmlformats.org/officeDocument/2006/relationships/image" Target="../media/image24.jpe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6.jp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jpe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hyperlink" Target="http://www.navishnagpalandcompany.com/" TargetMode="External"/><Relationship Id="rId3" Type="http://schemas.openxmlformats.org/officeDocument/2006/relationships/image" Target="../media/image6.jpg"/><Relationship Id="rId7" Type="http://schemas.openxmlformats.org/officeDocument/2006/relationships/image" Target="../media/image46.svg"/><Relationship Id="rId12" Type="http://schemas.openxmlformats.org/officeDocument/2006/relationships/image" Target="../media/image50.sv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45.png"/><Relationship Id="rId11" Type="http://schemas.openxmlformats.org/officeDocument/2006/relationships/image" Target="../media/image49.png"/><Relationship Id="rId5" Type="http://schemas.openxmlformats.org/officeDocument/2006/relationships/image" Target="../media/image44.svg"/><Relationship Id="rId10" Type="http://schemas.openxmlformats.org/officeDocument/2006/relationships/hyperlink" Target="mailto:info@cannlco.com" TargetMode="External"/><Relationship Id="rId4" Type="http://schemas.openxmlformats.org/officeDocument/2006/relationships/image" Target="../media/image43.png"/><Relationship Id="rId9" Type="http://schemas.openxmlformats.org/officeDocument/2006/relationships/image" Target="../media/image48.sv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www.stock-free.org/sign-label-thank-you-holiday-thanksgiving-day-thanks-gratitude.html" TargetMode="External"/><Relationship Id="rId2" Type="http://schemas.openxmlformats.org/officeDocument/2006/relationships/image" Target="../media/image51.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16.xml"/><Relationship Id="rId6" Type="http://schemas.openxmlformats.org/officeDocument/2006/relationships/diagramColors" Target="../diagrams/colors1.xml"/><Relationship Id="rId11" Type="http://schemas.openxmlformats.org/officeDocument/2006/relationships/image" Target="../media/image10.svg"/><Relationship Id="rId5" Type="http://schemas.openxmlformats.org/officeDocument/2006/relationships/diagramQuickStyle" Target="../diagrams/quickStyle1.xml"/><Relationship Id="rId10" Type="http://schemas.openxmlformats.org/officeDocument/2006/relationships/image" Target="../media/image9.png"/><Relationship Id="rId4" Type="http://schemas.openxmlformats.org/officeDocument/2006/relationships/diagramLayout" Target="../diagrams/layout1.xml"/><Relationship Id="rId9"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16.jpe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B5C1181-9AE9-C111-2677-83643B25417C}"/>
              </a:ext>
            </a:extLst>
          </p:cNvPr>
          <p:cNvSpPr txBox="1"/>
          <p:nvPr/>
        </p:nvSpPr>
        <p:spPr>
          <a:xfrm>
            <a:off x="8323869" y="1309482"/>
            <a:ext cx="3308807" cy="400110"/>
          </a:xfrm>
          <a:prstGeom prst="rect">
            <a:avLst/>
          </a:prstGeom>
          <a:noFill/>
        </p:spPr>
        <p:txBody>
          <a:bodyPr wrap="square">
            <a:spAutoFit/>
          </a:bodyPr>
          <a:lstStyle/>
          <a:p>
            <a:r>
              <a:rPr lang="en-IN" sz="2000" b="1" i="1" dirty="0">
                <a:solidFill>
                  <a:schemeClr val="bg1"/>
                </a:solidFill>
              </a:rPr>
              <a:t>NAVISH NAGPAL &amp; COMPANY</a:t>
            </a:r>
          </a:p>
        </p:txBody>
      </p:sp>
      <p:sp>
        <p:nvSpPr>
          <p:cNvPr id="11" name="TextBox 10">
            <a:extLst>
              <a:ext uri="{FF2B5EF4-FFF2-40B4-BE49-F238E27FC236}">
                <a16:creationId xmlns:a16="http://schemas.microsoft.com/office/drawing/2014/main" id="{97B9D663-5BA8-922E-8462-ABA0CF0C38F0}"/>
              </a:ext>
            </a:extLst>
          </p:cNvPr>
          <p:cNvSpPr txBox="1"/>
          <p:nvPr/>
        </p:nvSpPr>
        <p:spPr>
          <a:xfrm>
            <a:off x="8785427" y="1904652"/>
            <a:ext cx="2385690" cy="369332"/>
          </a:xfrm>
          <a:prstGeom prst="rect">
            <a:avLst/>
          </a:prstGeom>
          <a:noFill/>
        </p:spPr>
        <p:txBody>
          <a:bodyPr wrap="square">
            <a:spAutoFit/>
          </a:bodyPr>
          <a:lstStyle/>
          <a:p>
            <a:r>
              <a:rPr lang="en-IN" dirty="0">
                <a:solidFill>
                  <a:schemeClr val="bg1"/>
                </a:solidFill>
              </a:rPr>
              <a:t>Chartered Accountants</a:t>
            </a:r>
          </a:p>
        </p:txBody>
      </p:sp>
      <p:pic>
        <p:nvPicPr>
          <p:cNvPr id="12" name="Picture 11">
            <a:extLst>
              <a:ext uri="{FF2B5EF4-FFF2-40B4-BE49-F238E27FC236}">
                <a16:creationId xmlns:a16="http://schemas.microsoft.com/office/drawing/2014/main" id="{3C680600-B123-9E2E-0EEE-5D30ABAA5E12}"/>
              </a:ext>
            </a:extLst>
          </p:cNvPr>
          <p:cNvPicPr>
            <a:picLocks noChangeAspect="1"/>
          </p:cNvPicPr>
          <p:nvPr/>
        </p:nvPicPr>
        <p:blipFill>
          <a:blip r:embed="rId2"/>
          <a:stretch>
            <a:fillRect/>
          </a:stretch>
        </p:blipFill>
        <p:spPr>
          <a:xfrm>
            <a:off x="10820704" y="369758"/>
            <a:ext cx="938676" cy="74466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2" name="TextBox 1">
            <a:extLst>
              <a:ext uri="{FF2B5EF4-FFF2-40B4-BE49-F238E27FC236}">
                <a16:creationId xmlns:a16="http://schemas.microsoft.com/office/drawing/2014/main" id="{6788696F-1612-CC92-2545-56D9CD0B0C5A}"/>
              </a:ext>
            </a:extLst>
          </p:cNvPr>
          <p:cNvSpPr txBox="1"/>
          <p:nvPr/>
        </p:nvSpPr>
        <p:spPr>
          <a:xfrm>
            <a:off x="9267523" y="2585545"/>
            <a:ext cx="1903594" cy="369332"/>
          </a:xfrm>
          <a:prstGeom prst="rect">
            <a:avLst/>
          </a:prstGeom>
          <a:noFill/>
        </p:spPr>
        <p:txBody>
          <a:bodyPr wrap="square" rtlCol="0">
            <a:spAutoFit/>
          </a:bodyPr>
          <a:lstStyle/>
          <a:p>
            <a:r>
              <a:rPr lang="en-IN" dirty="0">
                <a:solidFill>
                  <a:schemeClr val="bg1"/>
                </a:solidFill>
              </a:rPr>
              <a:t>Firm Profile</a:t>
            </a:r>
          </a:p>
        </p:txBody>
      </p:sp>
    </p:spTree>
    <p:extLst>
      <p:ext uri="{BB962C8B-B14F-4D97-AF65-F5344CB8AC3E}">
        <p14:creationId xmlns:p14="http://schemas.microsoft.com/office/powerpoint/2010/main" val="630001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524000" y="1"/>
            <a:ext cx="9144000" cy="675005"/>
            <a:chOff x="0" y="0"/>
            <a:chExt cx="9144000" cy="675005"/>
          </a:xfrm>
        </p:grpSpPr>
        <p:sp>
          <p:nvSpPr>
            <p:cNvPr id="3" name="object 3"/>
            <p:cNvSpPr/>
            <p:nvPr/>
          </p:nvSpPr>
          <p:spPr>
            <a:xfrm>
              <a:off x="0" y="0"/>
              <a:ext cx="2286000" cy="636905"/>
            </a:xfrm>
            <a:custGeom>
              <a:avLst/>
              <a:gdLst/>
              <a:ahLst/>
              <a:cxnLst/>
              <a:rect l="l" t="t" r="r" b="b"/>
              <a:pathLst>
                <a:path w="2286000" h="636905">
                  <a:moveTo>
                    <a:pt x="0" y="636651"/>
                  </a:moveTo>
                  <a:lnTo>
                    <a:pt x="2286000" y="636651"/>
                  </a:lnTo>
                  <a:lnTo>
                    <a:pt x="2286000" y="0"/>
                  </a:lnTo>
                  <a:lnTo>
                    <a:pt x="0" y="0"/>
                  </a:lnTo>
                  <a:lnTo>
                    <a:pt x="0" y="636651"/>
                  </a:lnTo>
                  <a:close/>
                </a:path>
              </a:pathLst>
            </a:custGeom>
            <a:solidFill>
              <a:srgbClr val="BEBEBE"/>
            </a:solidFill>
          </p:spPr>
          <p:txBody>
            <a:bodyPr wrap="square" lIns="0" tIns="0" rIns="0" bIns="0" rtlCol="0"/>
            <a:lstStyle/>
            <a:p>
              <a:endParaRPr/>
            </a:p>
          </p:txBody>
        </p:sp>
        <p:sp>
          <p:nvSpPr>
            <p:cNvPr id="4" name="object 4"/>
            <p:cNvSpPr/>
            <p:nvPr/>
          </p:nvSpPr>
          <p:spPr>
            <a:xfrm>
              <a:off x="2286000" y="0"/>
              <a:ext cx="2275840" cy="636905"/>
            </a:xfrm>
            <a:custGeom>
              <a:avLst/>
              <a:gdLst/>
              <a:ahLst/>
              <a:cxnLst/>
              <a:rect l="l" t="t" r="r" b="b"/>
              <a:pathLst>
                <a:path w="2275840" h="636905">
                  <a:moveTo>
                    <a:pt x="0" y="636651"/>
                  </a:moveTo>
                  <a:lnTo>
                    <a:pt x="2275458" y="636651"/>
                  </a:lnTo>
                  <a:lnTo>
                    <a:pt x="2275458" y="0"/>
                  </a:lnTo>
                  <a:lnTo>
                    <a:pt x="0" y="0"/>
                  </a:lnTo>
                  <a:lnTo>
                    <a:pt x="0" y="636651"/>
                  </a:lnTo>
                  <a:close/>
                </a:path>
              </a:pathLst>
            </a:custGeom>
            <a:solidFill>
              <a:srgbClr val="9E3611"/>
            </a:solidFill>
          </p:spPr>
          <p:txBody>
            <a:bodyPr wrap="square" lIns="0" tIns="0" rIns="0" bIns="0" rtlCol="0"/>
            <a:lstStyle/>
            <a:p>
              <a:endParaRPr/>
            </a:p>
          </p:txBody>
        </p:sp>
        <p:sp>
          <p:nvSpPr>
            <p:cNvPr id="5" name="object 5"/>
            <p:cNvSpPr/>
            <p:nvPr/>
          </p:nvSpPr>
          <p:spPr>
            <a:xfrm>
              <a:off x="4561459" y="0"/>
              <a:ext cx="4582795" cy="636905"/>
            </a:xfrm>
            <a:custGeom>
              <a:avLst/>
              <a:gdLst/>
              <a:ahLst/>
              <a:cxnLst/>
              <a:rect l="l" t="t" r="r" b="b"/>
              <a:pathLst>
                <a:path w="4582795" h="636905">
                  <a:moveTo>
                    <a:pt x="4582541" y="0"/>
                  </a:moveTo>
                  <a:lnTo>
                    <a:pt x="2296541" y="0"/>
                  </a:lnTo>
                  <a:lnTo>
                    <a:pt x="0" y="0"/>
                  </a:lnTo>
                  <a:lnTo>
                    <a:pt x="0" y="636651"/>
                  </a:lnTo>
                  <a:lnTo>
                    <a:pt x="2296541" y="636651"/>
                  </a:lnTo>
                  <a:lnTo>
                    <a:pt x="4582541" y="636651"/>
                  </a:lnTo>
                  <a:lnTo>
                    <a:pt x="4582541" y="0"/>
                  </a:lnTo>
                  <a:close/>
                </a:path>
              </a:pathLst>
            </a:custGeom>
            <a:solidFill>
              <a:srgbClr val="BEBEBE"/>
            </a:solidFill>
          </p:spPr>
          <p:txBody>
            <a:bodyPr wrap="square" lIns="0" tIns="0" rIns="0" bIns="0" rtlCol="0"/>
            <a:lstStyle/>
            <a:p>
              <a:endParaRPr/>
            </a:p>
          </p:txBody>
        </p:sp>
        <p:sp>
          <p:nvSpPr>
            <p:cNvPr id="6" name="object 6"/>
            <p:cNvSpPr/>
            <p:nvPr/>
          </p:nvSpPr>
          <p:spPr>
            <a:xfrm>
              <a:off x="2279650" y="0"/>
              <a:ext cx="2288540" cy="675005"/>
            </a:xfrm>
            <a:custGeom>
              <a:avLst/>
              <a:gdLst/>
              <a:ahLst/>
              <a:cxnLst/>
              <a:rect l="l" t="t" r="r" b="b"/>
              <a:pathLst>
                <a:path w="2288540" h="675005">
                  <a:moveTo>
                    <a:pt x="12700" y="0"/>
                  </a:moveTo>
                  <a:lnTo>
                    <a:pt x="0" y="0"/>
                  </a:lnTo>
                  <a:lnTo>
                    <a:pt x="0" y="674751"/>
                  </a:lnTo>
                  <a:lnTo>
                    <a:pt x="12700" y="674751"/>
                  </a:lnTo>
                  <a:lnTo>
                    <a:pt x="12700" y="0"/>
                  </a:lnTo>
                  <a:close/>
                </a:path>
                <a:path w="2288540" h="675005">
                  <a:moveTo>
                    <a:pt x="2288159" y="0"/>
                  </a:moveTo>
                  <a:lnTo>
                    <a:pt x="2275459" y="0"/>
                  </a:lnTo>
                  <a:lnTo>
                    <a:pt x="2275459" y="674751"/>
                  </a:lnTo>
                  <a:lnTo>
                    <a:pt x="2288159" y="674751"/>
                  </a:lnTo>
                  <a:lnTo>
                    <a:pt x="2288159" y="0"/>
                  </a:lnTo>
                  <a:close/>
                </a:path>
              </a:pathLst>
            </a:custGeom>
            <a:solidFill>
              <a:srgbClr val="FFFFFF"/>
            </a:solidFill>
          </p:spPr>
          <p:txBody>
            <a:bodyPr wrap="square" lIns="0" tIns="0" rIns="0" bIns="0" rtlCol="0"/>
            <a:lstStyle/>
            <a:p>
              <a:endParaRPr/>
            </a:p>
          </p:txBody>
        </p:sp>
      </p:grpSp>
      <p:graphicFrame>
        <p:nvGraphicFramePr>
          <p:cNvPr id="7" name="object 7"/>
          <p:cNvGraphicFramePr>
            <a:graphicFrameLocks noGrp="1"/>
          </p:cNvGraphicFramePr>
          <p:nvPr>
            <p:extLst>
              <p:ext uri="{D42A27DB-BD31-4B8C-83A1-F6EECF244321}">
                <p14:modId xmlns:p14="http://schemas.microsoft.com/office/powerpoint/2010/main" val="2854447339"/>
              </p:ext>
            </p:extLst>
          </p:nvPr>
        </p:nvGraphicFramePr>
        <p:xfrm>
          <a:off x="1524001" y="-48902"/>
          <a:ext cx="9142729" cy="685165"/>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gridCol w="2275204">
                  <a:extLst>
                    <a:ext uri="{9D8B030D-6E8A-4147-A177-3AD203B41FA5}">
                      <a16:colId xmlns:a16="http://schemas.microsoft.com/office/drawing/2014/main" val="20001"/>
                    </a:ext>
                  </a:extLst>
                </a:gridCol>
                <a:gridCol w="2296160">
                  <a:extLst>
                    <a:ext uri="{9D8B030D-6E8A-4147-A177-3AD203B41FA5}">
                      <a16:colId xmlns:a16="http://schemas.microsoft.com/office/drawing/2014/main" val="20002"/>
                    </a:ext>
                  </a:extLst>
                </a:gridCol>
                <a:gridCol w="2285365">
                  <a:extLst>
                    <a:ext uri="{9D8B030D-6E8A-4147-A177-3AD203B41FA5}">
                      <a16:colId xmlns:a16="http://schemas.microsoft.com/office/drawing/2014/main" val="20003"/>
                    </a:ext>
                  </a:extLst>
                </a:gridCol>
              </a:tblGrid>
              <a:tr h="685165">
                <a:tc>
                  <a:txBody>
                    <a:bodyPr/>
                    <a:lstStyle/>
                    <a:p>
                      <a:pPr marL="91440" marR="230504">
                        <a:lnSpc>
                          <a:spcPct val="100000"/>
                        </a:lnSpc>
                        <a:spcBef>
                          <a:spcPts val="114"/>
                        </a:spcBef>
                      </a:pPr>
                      <a:r>
                        <a:rPr sz="1400" b="1" i="1" dirty="0">
                          <a:latin typeface="+mj-lt"/>
                          <a:cs typeface="Segoe UI"/>
                        </a:rPr>
                        <a:t>Accounting</a:t>
                      </a:r>
                      <a:r>
                        <a:rPr sz="1400" b="1" i="1" spc="-40" dirty="0">
                          <a:latin typeface="+mj-lt"/>
                          <a:cs typeface="Segoe UI"/>
                        </a:rPr>
                        <a:t> </a:t>
                      </a:r>
                      <a:r>
                        <a:rPr sz="1400" b="1" i="1" dirty="0">
                          <a:latin typeface="+mj-lt"/>
                          <a:cs typeface="Segoe UI"/>
                        </a:rPr>
                        <a:t>/</a:t>
                      </a:r>
                      <a:r>
                        <a:rPr sz="1400" b="1" i="1" spc="-35" dirty="0">
                          <a:latin typeface="+mj-lt"/>
                          <a:cs typeface="Segoe UI"/>
                        </a:rPr>
                        <a:t> </a:t>
                      </a:r>
                      <a:r>
                        <a:rPr sz="1400" b="1" i="1" spc="-10" dirty="0">
                          <a:latin typeface="+mj-lt"/>
                          <a:cs typeface="Segoe UI"/>
                        </a:rPr>
                        <a:t>Assurance </a:t>
                      </a:r>
                      <a:r>
                        <a:rPr sz="1400" b="1" i="1" dirty="0">
                          <a:latin typeface="+mj-lt"/>
                          <a:cs typeface="Segoe UI"/>
                        </a:rPr>
                        <a:t>and</a:t>
                      </a:r>
                      <a:r>
                        <a:rPr sz="1400" b="1" i="1" spc="-20" dirty="0">
                          <a:latin typeface="+mj-lt"/>
                          <a:cs typeface="Segoe UI"/>
                        </a:rPr>
                        <a:t> </a:t>
                      </a:r>
                      <a:r>
                        <a:rPr sz="1400" b="1" i="1" dirty="0">
                          <a:latin typeface="+mj-lt"/>
                          <a:cs typeface="Segoe UI"/>
                        </a:rPr>
                        <a:t>Risk</a:t>
                      </a:r>
                      <a:r>
                        <a:rPr sz="1400" b="1" i="1" spc="-10" dirty="0">
                          <a:latin typeface="+mj-lt"/>
                          <a:cs typeface="Segoe UI"/>
                        </a:rPr>
                        <a:t> Advisory Services</a:t>
                      </a:r>
                      <a:endParaRPr sz="1400" dirty="0">
                        <a:latin typeface="+mj-lt"/>
                        <a:cs typeface="Segoe UI"/>
                      </a:endParaRPr>
                    </a:p>
                  </a:txBody>
                  <a:tcPr marL="0" marR="0" marT="14604" marB="0">
                    <a:solidFill>
                      <a:srgbClr val="BEBEBE"/>
                    </a:solidFill>
                  </a:tcPr>
                </a:tc>
                <a:tc>
                  <a:txBody>
                    <a:bodyPr/>
                    <a:lstStyle/>
                    <a:p>
                      <a:pPr marL="91440">
                        <a:lnSpc>
                          <a:spcPct val="100000"/>
                        </a:lnSpc>
                        <a:spcBef>
                          <a:spcPts val="1040"/>
                        </a:spcBef>
                      </a:pPr>
                      <a:r>
                        <a:rPr sz="2400" b="1" i="1" spc="-10" dirty="0">
                          <a:solidFill>
                            <a:schemeClr val="bg1"/>
                          </a:solidFill>
                          <a:latin typeface="+mj-lt"/>
                          <a:cs typeface="Segoe UI"/>
                        </a:rPr>
                        <a:t>Outsourcing</a:t>
                      </a:r>
                      <a:endParaRPr sz="2400" dirty="0">
                        <a:solidFill>
                          <a:schemeClr val="bg1"/>
                        </a:solidFill>
                        <a:latin typeface="+mj-lt"/>
                        <a:cs typeface="Segoe UI"/>
                      </a:endParaRPr>
                    </a:p>
                  </a:txBody>
                  <a:tcPr marL="0" marR="0" marT="132080" marB="0">
                    <a:solidFill>
                      <a:srgbClr val="9E3611"/>
                    </a:solidFill>
                  </a:tcPr>
                </a:tc>
                <a:tc>
                  <a:txBody>
                    <a:bodyPr/>
                    <a:lstStyle/>
                    <a:p>
                      <a:pPr marL="92075">
                        <a:lnSpc>
                          <a:spcPct val="100000"/>
                        </a:lnSpc>
                        <a:spcBef>
                          <a:spcPts val="1040"/>
                        </a:spcBef>
                      </a:pPr>
                      <a:r>
                        <a:rPr sz="2600" b="1" i="1" spc="-25" dirty="0">
                          <a:latin typeface="+mj-lt"/>
                          <a:cs typeface="Segoe UI"/>
                        </a:rPr>
                        <a:t>Tax</a:t>
                      </a:r>
                      <a:endParaRPr sz="2600" dirty="0">
                        <a:latin typeface="+mj-lt"/>
                        <a:cs typeface="Segoe UI"/>
                      </a:endParaRPr>
                    </a:p>
                  </a:txBody>
                  <a:tcPr marL="0" marR="0" marT="132080" marB="0">
                    <a:lnR w="12700">
                      <a:solidFill>
                        <a:srgbClr val="FFFFFF"/>
                      </a:solidFill>
                      <a:prstDash val="solid"/>
                    </a:lnR>
                    <a:solidFill>
                      <a:srgbClr val="BEBEBE"/>
                    </a:solidFill>
                  </a:tcPr>
                </a:tc>
                <a:tc>
                  <a:txBody>
                    <a:bodyPr/>
                    <a:lstStyle/>
                    <a:p>
                      <a:pPr marL="92075">
                        <a:lnSpc>
                          <a:spcPct val="100000"/>
                        </a:lnSpc>
                        <a:spcBef>
                          <a:spcPts val="1040"/>
                        </a:spcBef>
                      </a:pPr>
                      <a:r>
                        <a:rPr sz="2600" b="1" i="1" spc="-10" dirty="0">
                          <a:latin typeface="+mj-lt"/>
                          <a:cs typeface="Segoe UI"/>
                        </a:rPr>
                        <a:t>Regulatory</a:t>
                      </a:r>
                      <a:endParaRPr sz="2600" dirty="0">
                        <a:latin typeface="+mj-lt"/>
                        <a:cs typeface="Segoe UI"/>
                      </a:endParaRPr>
                    </a:p>
                  </a:txBody>
                  <a:tcPr marL="0" marR="0" marT="132080" marB="0">
                    <a:lnL w="12700">
                      <a:solidFill>
                        <a:srgbClr val="FFFFFF"/>
                      </a:solidFill>
                      <a:prstDash val="solid"/>
                    </a:lnL>
                    <a:solidFill>
                      <a:srgbClr val="BEBEBE"/>
                    </a:solidFill>
                  </a:tcPr>
                </a:tc>
                <a:extLst>
                  <a:ext uri="{0D108BD9-81ED-4DB2-BD59-A6C34878D82A}">
                    <a16:rowId xmlns:a16="http://schemas.microsoft.com/office/drawing/2014/main" val="10000"/>
                  </a:ext>
                </a:extLst>
              </a:tr>
            </a:tbl>
          </a:graphicData>
        </a:graphic>
      </p:graphicFrame>
      <p:graphicFrame>
        <p:nvGraphicFramePr>
          <p:cNvPr id="8" name="object 8"/>
          <p:cNvGraphicFramePr>
            <a:graphicFrameLocks noGrp="1"/>
          </p:cNvGraphicFramePr>
          <p:nvPr>
            <p:extLst>
              <p:ext uri="{D42A27DB-BD31-4B8C-83A1-F6EECF244321}">
                <p14:modId xmlns:p14="http://schemas.microsoft.com/office/powerpoint/2010/main" val="1345787453"/>
              </p:ext>
            </p:extLst>
          </p:nvPr>
        </p:nvGraphicFramePr>
        <p:xfrm>
          <a:off x="1673225" y="835027"/>
          <a:ext cx="10053554" cy="5603160"/>
        </p:xfrm>
        <a:graphic>
          <a:graphicData uri="http://schemas.openxmlformats.org/drawingml/2006/table">
            <a:tbl>
              <a:tblPr firstRow="1" bandRow="1">
                <a:tableStyleId>{2D5ABB26-0587-4C30-8999-92F81FD0307C}</a:tableStyleId>
              </a:tblPr>
              <a:tblGrid>
                <a:gridCol w="2055198">
                  <a:extLst>
                    <a:ext uri="{9D8B030D-6E8A-4147-A177-3AD203B41FA5}">
                      <a16:colId xmlns:a16="http://schemas.microsoft.com/office/drawing/2014/main" val="20000"/>
                    </a:ext>
                  </a:extLst>
                </a:gridCol>
                <a:gridCol w="7998356">
                  <a:extLst>
                    <a:ext uri="{9D8B030D-6E8A-4147-A177-3AD203B41FA5}">
                      <a16:colId xmlns:a16="http://schemas.microsoft.com/office/drawing/2014/main" val="20001"/>
                    </a:ext>
                  </a:extLst>
                </a:gridCol>
              </a:tblGrid>
              <a:tr h="1525190">
                <a:tc>
                  <a:txBody>
                    <a:bodyPr/>
                    <a:lstStyle/>
                    <a:p>
                      <a:pPr>
                        <a:lnSpc>
                          <a:spcPct val="100000"/>
                        </a:lnSpc>
                      </a:pPr>
                      <a:endParaRPr sz="1500" dirty="0">
                        <a:latin typeface="Times New Roman"/>
                        <a:cs typeface="Times New Roman"/>
                      </a:endParaRPr>
                    </a:p>
                    <a:p>
                      <a:pPr>
                        <a:lnSpc>
                          <a:spcPct val="100000"/>
                        </a:lnSpc>
                        <a:spcBef>
                          <a:spcPts val="25"/>
                        </a:spcBef>
                      </a:pPr>
                      <a:endParaRPr sz="1600" dirty="0">
                        <a:latin typeface="Times New Roman"/>
                        <a:cs typeface="Times New Roman"/>
                      </a:endParaRPr>
                    </a:p>
                    <a:p>
                      <a:pPr marL="100330" marR="635635">
                        <a:lnSpc>
                          <a:spcPct val="100000"/>
                        </a:lnSpc>
                        <a:spcBef>
                          <a:spcPts val="5"/>
                        </a:spcBef>
                      </a:pPr>
                      <a:r>
                        <a:rPr lang="en-US" sz="1400" b="1" spc="-10" dirty="0">
                          <a:solidFill>
                            <a:srgbClr val="990000"/>
                          </a:solidFill>
                          <a:latin typeface="Times New Roman"/>
                          <a:cs typeface="Times New Roman"/>
                        </a:rPr>
                        <a:t>Vendor and Customer Management</a:t>
                      </a:r>
                      <a:endParaRPr sz="14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314325" indent="-122555">
                        <a:lnSpc>
                          <a:spcPct val="100000"/>
                        </a:lnSpc>
                        <a:spcBef>
                          <a:spcPts val="5"/>
                        </a:spcBef>
                        <a:buFont typeface="MS PGothic"/>
                        <a:buChar char="►"/>
                        <a:tabLst>
                          <a:tab pos="314960" algn="l"/>
                        </a:tabLst>
                      </a:pPr>
                      <a:r>
                        <a:rPr lang="en-US" sz="2100" baseline="1984" dirty="0">
                          <a:latin typeface="Times New Roman"/>
                          <a:cs typeface="Times New Roman"/>
                        </a:rPr>
                        <a:t>Coordinating with vendors\Customers for certificate </a:t>
                      </a:r>
                    </a:p>
                    <a:p>
                      <a:pPr marL="314325" indent="-122555">
                        <a:lnSpc>
                          <a:spcPct val="100000"/>
                        </a:lnSpc>
                        <a:spcBef>
                          <a:spcPts val="5"/>
                        </a:spcBef>
                        <a:buFont typeface="MS PGothic"/>
                        <a:buChar char="►"/>
                        <a:tabLst>
                          <a:tab pos="314960" algn="l"/>
                        </a:tabLst>
                      </a:pPr>
                      <a:r>
                        <a:rPr lang="en-US" sz="2100" baseline="1984" dirty="0">
                          <a:latin typeface="Times New Roman"/>
                          <a:cs typeface="Times New Roman"/>
                        </a:rPr>
                        <a:t>Coordination for vendor ledgers extraction and sending to Vendors and customers</a:t>
                      </a:r>
                    </a:p>
                    <a:p>
                      <a:pPr marL="314325" indent="-122555">
                        <a:lnSpc>
                          <a:spcPct val="100000"/>
                        </a:lnSpc>
                        <a:spcBef>
                          <a:spcPts val="5"/>
                        </a:spcBef>
                        <a:buFont typeface="MS PGothic"/>
                        <a:buChar char="►"/>
                        <a:tabLst>
                          <a:tab pos="314960" algn="l"/>
                        </a:tabLst>
                      </a:pPr>
                      <a:r>
                        <a:rPr lang="en-US" sz="2100" baseline="1984" dirty="0">
                          <a:latin typeface="Times New Roman"/>
                          <a:cs typeface="Times New Roman"/>
                        </a:rPr>
                        <a:t>Vendor\Customers queries handling from time to time basis</a:t>
                      </a:r>
                    </a:p>
                    <a:p>
                      <a:pPr marL="314325" indent="-122555">
                        <a:lnSpc>
                          <a:spcPct val="100000"/>
                        </a:lnSpc>
                        <a:spcBef>
                          <a:spcPts val="5"/>
                        </a:spcBef>
                        <a:buFont typeface="MS PGothic"/>
                        <a:buChar char="►"/>
                        <a:tabLst>
                          <a:tab pos="314960" algn="l"/>
                        </a:tabLst>
                      </a:pPr>
                      <a:r>
                        <a:rPr lang="en-US" sz="2100" baseline="1984" dirty="0">
                          <a:latin typeface="Times New Roman"/>
                          <a:cs typeface="Times New Roman"/>
                        </a:rPr>
                        <a:t>Periodic balances confirmation based on management policy and procedures</a:t>
                      </a:r>
                    </a:p>
                    <a:p>
                      <a:pPr marL="314325" indent="-122555">
                        <a:lnSpc>
                          <a:spcPct val="100000"/>
                        </a:lnSpc>
                        <a:spcBef>
                          <a:spcPts val="5"/>
                        </a:spcBef>
                        <a:buFont typeface="MS PGothic"/>
                        <a:buChar char="►"/>
                        <a:tabLst>
                          <a:tab pos="314960" algn="l"/>
                        </a:tabLst>
                      </a:pPr>
                      <a:r>
                        <a:rPr lang="en-US" sz="2100" baseline="1984" dirty="0">
                          <a:latin typeface="Times New Roman"/>
                          <a:cs typeface="Times New Roman"/>
                        </a:rPr>
                        <a:t>Vendor and customers reconciliations and No dues certificates </a:t>
                      </a:r>
                    </a:p>
                    <a:p>
                      <a:pPr marL="314325" indent="-122555">
                        <a:lnSpc>
                          <a:spcPct val="100000"/>
                        </a:lnSpc>
                        <a:spcBef>
                          <a:spcPts val="5"/>
                        </a:spcBef>
                        <a:buFont typeface="MS PGothic"/>
                        <a:buChar char="►"/>
                        <a:tabLst>
                          <a:tab pos="314960" algn="l"/>
                        </a:tabLst>
                      </a:pPr>
                      <a:r>
                        <a:rPr lang="en-US" sz="2100" baseline="1984" dirty="0">
                          <a:latin typeface="Times New Roman"/>
                          <a:cs typeface="Times New Roman"/>
                        </a:rPr>
                        <a:t>Vendor and customers reports extraction and other items</a:t>
                      </a:r>
                      <a:endParaRPr sz="2100" baseline="1984" dirty="0">
                        <a:latin typeface="Times New Roman"/>
                        <a:cs typeface="Times New Roman"/>
                      </a:endParaRPr>
                    </a:p>
                  </a:txBody>
                  <a:tcPr marL="0" marR="0" marT="1905"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1940574">
                <a:tc>
                  <a:txBody>
                    <a:bodyPr/>
                    <a:lstStyle/>
                    <a:p>
                      <a:pPr marL="100330" marR="598805" algn="just">
                        <a:lnSpc>
                          <a:spcPct val="100000"/>
                        </a:lnSpc>
                      </a:pPr>
                      <a:r>
                        <a:rPr lang="en-US" sz="1400" b="1" dirty="0">
                          <a:solidFill>
                            <a:srgbClr val="990000"/>
                          </a:solidFill>
                          <a:latin typeface="Times New Roman"/>
                          <a:cs typeface="Times New Roman"/>
                        </a:rPr>
                        <a:t>E</a:t>
                      </a:r>
                      <a:r>
                        <a:rPr sz="1400" b="1" dirty="0">
                          <a:solidFill>
                            <a:srgbClr val="990000"/>
                          </a:solidFill>
                          <a:latin typeface="Times New Roman"/>
                          <a:cs typeface="Times New Roman"/>
                        </a:rPr>
                        <a:t>nd</a:t>
                      </a:r>
                      <a:r>
                        <a:rPr sz="1400" b="1" spc="-20" dirty="0">
                          <a:solidFill>
                            <a:srgbClr val="990000"/>
                          </a:solidFill>
                          <a:latin typeface="Times New Roman"/>
                          <a:cs typeface="Times New Roman"/>
                        </a:rPr>
                        <a:t> </a:t>
                      </a:r>
                      <a:r>
                        <a:rPr sz="1400" b="1" dirty="0">
                          <a:solidFill>
                            <a:srgbClr val="990000"/>
                          </a:solidFill>
                          <a:latin typeface="Times New Roman"/>
                          <a:cs typeface="Times New Roman"/>
                        </a:rPr>
                        <a:t>to</a:t>
                      </a:r>
                      <a:r>
                        <a:rPr sz="1400" b="1" spc="-10" dirty="0">
                          <a:solidFill>
                            <a:srgbClr val="990000"/>
                          </a:solidFill>
                          <a:latin typeface="Times New Roman"/>
                          <a:cs typeface="Times New Roman"/>
                        </a:rPr>
                        <a:t> </a:t>
                      </a:r>
                      <a:r>
                        <a:rPr sz="1400" b="1" spc="-25" dirty="0">
                          <a:solidFill>
                            <a:srgbClr val="990000"/>
                          </a:solidFill>
                          <a:latin typeface="Times New Roman"/>
                          <a:cs typeface="Times New Roman"/>
                        </a:rPr>
                        <a:t>End </a:t>
                      </a:r>
                      <a:r>
                        <a:rPr sz="1400" b="1" spc="-10" dirty="0">
                          <a:solidFill>
                            <a:srgbClr val="990000"/>
                          </a:solidFill>
                          <a:latin typeface="Times New Roman"/>
                          <a:cs typeface="Times New Roman"/>
                        </a:rPr>
                        <a:t>accounting support</a:t>
                      </a:r>
                      <a:endParaRPr sz="1400" dirty="0">
                        <a:latin typeface="Times New Roman"/>
                        <a:cs typeface="Times New Roman"/>
                      </a:endParaRPr>
                    </a:p>
                  </a:txBody>
                  <a:tcPr marL="0" marR="0" marT="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550" dirty="0">
                        <a:latin typeface="Times New Roman"/>
                        <a:cs typeface="Times New Roman"/>
                      </a:endParaRPr>
                    </a:p>
                    <a:p>
                      <a:pPr marL="314325" indent="-122555">
                        <a:lnSpc>
                          <a:spcPct val="100000"/>
                        </a:lnSpc>
                        <a:buFont typeface="MS PGothic"/>
                        <a:buChar char="►"/>
                        <a:tabLst>
                          <a:tab pos="314960" algn="l"/>
                        </a:tabLst>
                      </a:pPr>
                      <a:r>
                        <a:rPr lang="en-US" sz="2100" baseline="1984" dirty="0">
                          <a:latin typeface="Times New Roman"/>
                          <a:cs typeface="Times New Roman"/>
                        </a:rPr>
                        <a:t>Transaction entry into accounting software;</a:t>
                      </a:r>
                    </a:p>
                    <a:p>
                      <a:pPr marL="314325" indent="-122555">
                        <a:lnSpc>
                          <a:spcPct val="100000"/>
                        </a:lnSpc>
                        <a:buFont typeface="MS PGothic"/>
                        <a:buChar char="►"/>
                        <a:tabLst>
                          <a:tab pos="314960" algn="l"/>
                        </a:tabLst>
                      </a:pPr>
                      <a:r>
                        <a:rPr lang="en-US" sz="2100" baseline="1984" dirty="0">
                          <a:latin typeface="Times New Roman"/>
                          <a:cs typeface="Times New Roman"/>
                        </a:rPr>
                        <a:t>Bank account operations, reconciliation and funds monitoring;</a:t>
                      </a:r>
                    </a:p>
                    <a:p>
                      <a:pPr marL="314325" indent="-122555">
                        <a:lnSpc>
                          <a:spcPct val="100000"/>
                        </a:lnSpc>
                        <a:buFont typeface="MS PGothic"/>
                        <a:buChar char="►"/>
                        <a:tabLst>
                          <a:tab pos="314960" algn="l"/>
                        </a:tabLst>
                      </a:pPr>
                      <a:r>
                        <a:rPr sz="2100" baseline="1984" dirty="0">
                          <a:latin typeface="Times New Roman"/>
                          <a:cs typeface="Times New Roman"/>
                        </a:rPr>
                        <a:t>Process</a:t>
                      </a:r>
                      <a:r>
                        <a:rPr sz="2100" spc="-52" baseline="1984" dirty="0">
                          <a:latin typeface="Times New Roman"/>
                          <a:cs typeface="Times New Roman"/>
                        </a:rPr>
                        <a:t> </a:t>
                      </a:r>
                      <a:r>
                        <a:rPr sz="2100" baseline="1984" dirty="0">
                          <a:latin typeface="Times New Roman"/>
                          <a:cs typeface="Times New Roman"/>
                        </a:rPr>
                        <a:t>payments</a:t>
                      </a:r>
                      <a:r>
                        <a:rPr sz="2100" spc="-15" baseline="1984" dirty="0">
                          <a:latin typeface="Times New Roman"/>
                          <a:cs typeface="Times New Roman"/>
                        </a:rPr>
                        <a:t> </a:t>
                      </a:r>
                      <a:r>
                        <a:rPr sz="2100" baseline="1984" dirty="0">
                          <a:latin typeface="Times New Roman"/>
                          <a:cs typeface="Times New Roman"/>
                        </a:rPr>
                        <a:t>as</a:t>
                      </a:r>
                      <a:r>
                        <a:rPr sz="2100" spc="-22" baseline="1984" dirty="0">
                          <a:latin typeface="Times New Roman"/>
                          <a:cs typeface="Times New Roman"/>
                        </a:rPr>
                        <a:t> </a:t>
                      </a:r>
                      <a:r>
                        <a:rPr sz="2100" baseline="1984" dirty="0">
                          <a:latin typeface="Times New Roman"/>
                          <a:cs typeface="Times New Roman"/>
                        </a:rPr>
                        <a:t>per</a:t>
                      </a:r>
                      <a:r>
                        <a:rPr sz="2100" spc="-44" baseline="1984" dirty="0">
                          <a:latin typeface="Times New Roman"/>
                          <a:cs typeface="Times New Roman"/>
                        </a:rPr>
                        <a:t> </a:t>
                      </a:r>
                      <a:r>
                        <a:rPr sz="2100" baseline="1984" dirty="0">
                          <a:latin typeface="Times New Roman"/>
                          <a:cs typeface="Times New Roman"/>
                        </a:rPr>
                        <a:t>authorization</a:t>
                      </a:r>
                      <a:r>
                        <a:rPr sz="2100" spc="-82" baseline="1984" dirty="0">
                          <a:latin typeface="Times New Roman"/>
                          <a:cs typeface="Times New Roman"/>
                        </a:rPr>
                        <a:t> </a:t>
                      </a:r>
                      <a:r>
                        <a:rPr sz="2100" baseline="1984" dirty="0">
                          <a:latin typeface="Times New Roman"/>
                          <a:cs typeface="Times New Roman"/>
                        </a:rPr>
                        <a:t>matrix</a:t>
                      </a:r>
                      <a:r>
                        <a:rPr sz="2100" spc="-44" baseline="1984" dirty="0">
                          <a:latin typeface="Times New Roman"/>
                          <a:cs typeface="Times New Roman"/>
                        </a:rPr>
                        <a:t> </a:t>
                      </a:r>
                      <a:r>
                        <a:rPr sz="2100" baseline="1984" dirty="0">
                          <a:latin typeface="Times New Roman"/>
                          <a:cs typeface="Times New Roman"/>
                        </a:rPr>
                        <a:t>and</a:t>
                      </a:r>
                      <a:r>
                        <a:rPr sz="2100" spc="-44" baseline="1984" dirty="0">
                          <a:latin typeface="Times New Roman"/>
                          <a:cs typeface="Times New Roman"/>
                        </a:rPr>
                        <a:t> </a:t>
                      </a:r>
                      <a:r>
                        <a:rPr sz="2100" spc="-15" baseline="1984" dirty="0">
                          <a:latin typeface="Times New Roman"/>
                          <a:cs typeface="Times New Roman"/>
                        </a:rPr>
                        <a:t>SOPs.;</a:t>
                      </a:r>
                      <a:endParaRPr sz="2100" baseline="1984" dirty="0">
                        <a:latin typeface="Times New Roman"/>
                        <a:cs typeface="Times New Roman"/>
                      </a:endParaRPr>
                    </a:p>
                    <a:p>
                      <a:pPr marL="314325" indent="-122555">
                        <a:lnSpc>
                          <a:spcPct val="100000"/>
                        </a:lnSpc>
                        <a:spcBef>
                          <a:spcPts val="5"/>
                        </a:spcBef>
                        <a:buFont typeface="MS PGothic"/>
                        <a:buChar char="►"/>
                        <a:tabLst>
                          <a:tab pos="314960" algn="l"/>
                        </a:tabLst>
                      </a:pPr>
                      <a:r>
                        <a:rPr sz="2100" baseline="1984" dirty="0">
                          <a:latin typeface="Times New Roman"/>
                          <a:cs typeface="Times New Roman"/>
                        </a:rPr>
                        <a:t>Ensuring</a:t>
                      </a:r>
                      <a:r>
                        <a:rPr sz="2100" spc="-97" baseline="1984" dirty="0">
                          <a:latin typeface="Times New Roman"/>
                          <a:cs typeface="Times New Roman"/>
                        </a:rPr>
                        <a:t> </a:t>
                      </a:r>
                      <a:r>
                        <a:rPr sz="2100" baseline="1984" dirty="0">
                          <a:latin typeface="Times New Roman"/>
                          <a:cs typeface="Times New Roman"/>
                        </a:rPr>
                        <a:t>proper</a:t>
                      </a:r>
                      <a:r>
                        <a:rPr sz="2100" spc="-44" baseline="1984" dirty="0">
                          <a:latin typeface="Times New Roman"/>
                          <a:cs typeface="Times New Roman"/>
                        </a:rPr>
                        <a:t> </a:t>
                      </a:r>
                      <a:r>
                        <a:rPr sz="2100" baseline="1984" dirty="0">
                          <a:latin typeface="Times New Roman"/>
                          <a:cs typeface="Times New Roman"/>
                        </a:rPr>
                        <a:t>internal</a:t>
                      </a:r>
                      <a:r>
                        <a:rPr sz="2100" spc="-60" baseline="1984" dirty="0">
                          <a:latin typeface="Times New Roman"/>
                          <a:cs typeface="Times New Roman"/>
                        </a:rPr>
                        <a:t> </a:t>
                      </a:r>
                      <a:r>
                        <a:rPr sz="2100" baseline="1984" dirty="0">
                          <a:latin typeface="Times New Roman"/>
                          <a:cs typeface="Times New Roman"/>
                        </a:rPr>
                        <a:t>documentation</a:t>
                      </a:r>
                      <a:r>
                        <a:rPr sz="2100" spc="-67" baseline="1984" dirty="0">
                          <a:latin typeface="Times New Roman"/>
                          <a:cs typeface="Times New Roman"/>
                        </a:rPr>
                        <a:t> </a:t>
                      </a:r>
                      <a:r>
                        <a:rPr sz="2100" baseline="1984" dirty="0">
                          <a:latin typeface="Times New Roman"/>
                          <a:cs typeface="Times New Roman"/>
                        </a:rPr>
                        <a:t>along</a:t>
                      </a:r>
                      <a:r>
                        <a:rPr sz="2100" spc="-60" baseline="1984" dirty="0">
                          <a:latin typeface="Times New Roman"/>
                          <a:cs typeface="Times New Roman"/>
                        </a:rPr>
                        <a:t> </a:t>
                      </a:r>
                      <a:r>
                        <a:rPr sz="2100" baseline="1984" dirty="0">
                          <a:latin typeface="Times New Roman"/>
                          <a:cs typeface="Times New Roman"/>
                        </a:rPr>
                        <a:t>with</a:t>
                      </a:r>
                      <a:r>
                        <a:rPr sz="2100" spc="-30" baseline="1984" dirty="0">
                          <a:latin typeface="Times New Roman"/>
                          <a:cs typeface="Times New Roman"/>
                        </a:rPr>
                        <a:t> </a:t>
                      </a:r>
                      <a:r>
                        <a:rPr sz="2100" baseline="1984" dirty="0">
                          <a:latin typeface="Times New Roman"/>
                          <a:cs typeface="Times New Roman"/>
                        </a:rPr>
                        <a:t>the</a:t>
                      </a:r>
                      <a:r>
                        <a:rPr sz="2100" spc="-30" baseline="1984" dirty="0">
                          <a:latin typeface="Times New Roman"/>
                          <a:cs typeface="Times New Roman"/>
                        </a:rPr>
                        <a:t> </a:t>
                      </a:r>
                      <a:r>
                        <a:rPr sz="2100" spc="-15" baseline="1984" dirty="0">
                          <a:latin typeface="Times New Roman"/>
                          <a:cs typeface="Times New Roman"/>
                        </a:rPr>
                        <a:t>invoices;</a:t>
                      </a:r>
                      <a:endParaRPr sz="2100" baseline="1984" dirty="0">
                        <a:latin typeface="Times New Roman"/>
                        <a:cs typeface="Times New Roman"/>
                      </a:endParaRPr>
                    </a:p>
                    <a:p>
                      <a:pPr marL="314325" indent="-122555">
                        <a:lnSpc>
                          <a:spcPct val="100000"/>
                        </a:lnSpc>
                        <a:buFont typeface="MS PGothic"/>
                        <a:buChar char="►"/>
                        <a:tabLst>
                          <a:tab pos="314960" algn="l"/>
                        </a:tabLst>
                      </a:pPr>
                      <a:r>
                        <a:rPr sz="2100" baseline="1984" dirty="0">
                          <a:latin typeface="Times New Roman"/>
                          <a:cs typeface="Times New Roman"/>
                        </a:rPr>
                        <a:t>Inventory</a:t>
                      </a:r>
                      <a:r>
                        <a:rPr sz="2100" spc="-97" baseline="1984" dirty="0">
                          <a:latin typeface="Times New Roman"/>
                          <a:cs typeface="Times New Roman"/>
                        </a:rPr>
                        <a:t> </a:t>
                      </a:r>
                      <a:r>
                        <a:rPr sz="2100" baseline="1984" dirty="0">
                          <a:latin typeface="Times New Roman"/>
                          <a:cs typeface="Times New Roman"/>
                        </a:rPr>
                        <a:t>recording,</a:t>
                      </a:r>
                      <a:r>
                        <a:rPr sz="2100" spc="-52" baseline="1984" dirty="0">
                          <a:latin typeface="Times New Roman"/>
                          <a:cs typeface="Times New Roman"/>
                        </a:rPr>
                        <a:t> </a:t>
                      </a:r>
                      <a:r>
                        <a:rPr sz="2100" baseline="1984" dirty="0">
                          <a:latin typeface="Times New Roman"/>
                          <a:cs typeface="Times New Roman"/>
                        </a:rPr>
                        <a:t>management and</a:t>
                      </a:r>
                      <a:r>
                        <a:rPr sz="2100" spc="-30" baseline="1984" dirty="0">
                          <a:latin typeface="Times New Roman"/>
                          <a:cs typeface="Times New Roman"/>
                        </a:rPr>
                        <a:t> </a:t>
                      </a:r>
                      <a:r>
                        <a:rPr sz="2100" spc="-15" baseline="1984" dirty="0">
                          <a:latin typeface="Times New Roman"/>
                          <a:cs typeface="Times New Roman"/>
                        </a:rPr>
                        <a:t>valuation;</a:t>
                      </a:r>
                      <a:endParaRPr sz="2100" baseline="1984" dirty="0">
                        <a:latin typeface="Times New Roman"/>
                        <a:cs typeface="Times New Roman"/>
                      </a:endParaRPr>
                    </a:p>
                    <a:p>
                      <a:pPr marL="305435" indent="-113030">
                        <a:lnSpc>
                          <a:spcPct val="100000"/>
                        </a:lnSpc>
                        <a:buFont typeface="MS PGothic"/>
                        <a:buChar char="►"/>
                        <a:tabLst>
                          <a:tab pos="305435" algn="l"/>
                        </a:tabLst>
                      </a:pPr>
                      <a:r>
                        <a:rPr sz="2100" baseline="1984" dirty="0">
                          <a:latin typeface="Times New Roman"/>
                          <a:cs typeface="Times New Roman"/>
                        </a:rPr>
                        <a:t>Adhering</a:t>
                      </a:r>
                      <a:r>
                        <a:rPr sz="2100" spc="-22" baseline="1984" dirty="0">
                          <a:latin typeface="Times New Roman"/>
                          <a:cs typeface="Times New Roman"/>
                        </a:rPr>
                        <a:t> </a:t>
                      </a:r>
                      <a:r>
                        <a:rPr sz="2100" baseline="1984" dirty="0">
                          <a:latin typeface="Times New Roman"/>
                          <a:cs typeface="Times New Roman"/>
                        </a:rPr>
                        <a:t>to</a:t>
                      </a:r>
                      <a:r>
                        <a:rPr sz="2100" spc="-75" baseline="1984" dirty="0">
                          <a:latin typeface="Times New Roman"/>
                          <a:cs typeface="Times New Roman"/>
                        </a:rPr>
                        <a:t> </a:t>
                      </a:r>
                      <a:r>
                        <a:rPr sz="2100" baseline="1984" dirty="0">
                          <a:latin typeface="Times New Roman"/>
                          <a:cs typeface="Times New Roman"/>
                        </a:rPr>
                        <a:t>withholding</a:t>
                      </a:r>
                      <a:r>
                        <a:rPr sz="2100" spc="-82" baseline="1984" dirty="0">
                          <a:latin typeface="Times New Roman"/>
                          <a:cs typeface="Times New Roman"/>
                        </a:rPr>
                        <a:t> </a:t>
                      </a:r>
                      <a:r>
                        <a:rPr sz="2100" baseline="1984" dirty="0">
                          <a:latin typeface="Times New Roman"/>
                          <a:cs typeface="Times New Roman"/>
                        </a:rPr>
                        <a:t>tax</a:t>
                      </a:r>
                      <a:r>
                        <a:rPr sz="2100" spc="-22" baseline="1984" dirty="0">
                          <a:latin typeface="Times New Roman"/>
                          <a:cs typeface="Times New Roman"/>
                        </a:rPr>
                        <a:t> </a:t>
                      </a:r>
                      <a:r>
                        <a:rPr sz="2100" baseline="1984" dirty="0">
                          <a:latin typeface="Times New Roman"/>
                          <a:cs typeface="Times New Roman"/>
                        </a:rPr>
                        <a:t>laws</a:t>
                      </a:r>
                      <a:r>
                        <a:rPr sz="2100" spc="-7" baseline="1984" dirty="0">
                          <a:latin typeface="Times New Roman"/>
                          <a:cs typeface="Times New Roman"/>
                        </a:rPr>
                        <a:t> </a:t>
                      </a:r>
                      <a:r>
                        <a:rPr sz="2100" baseline="1984" dirty="0">
                          <a:latin typeface="Times New Roman"/>
                          <a:cs typeface="Times New Roman"/>
                        </a:rPr>
                        <a:t>and</a:t>
                      </a:r>
                      <a:r>
                        <a:rPr sz="2100" spc="-22" baseline="1984" dirty="0">
                          <a:latin typeface="Times New Roman"/>
                          <a:cs typeface="Times New Roman"/>
                        </a:rPr>
                        <a:t> </a:t>
                      </a:r>
                      <a:r>
                        <a:rPr sz="2100" spc="-15" baseline="1984" dirty="0">
                          <a:latin typeface="Times New Roman"/>
                          <a:cs typeface="Times New Roman"/>
                        </a:rPr>
                        <a:t>procedures;</a:t>
                      </a:r>
                      <a:endParaRPr lang="en-US" sz="2100" spc="-15" baseline="1984" dirty="0">
                        <a:latin typeface="Times New Roman"/>
                        <a:cs typeface="Times New Roman"/>
                      </a:endParaRPr>
                    </a:p>
                    <a:p>
                      <a:pPr marL="305435" indent="-113030">
                        <a:lnSpc>
                          <a:spcPct val="100000"/>
                        </a:lnSpc>
                        <a:buFont typeface="MS PGothic"/>
                        <a:buChar char="►"/>
                        <a:tabLst>
                          <a:tab pos="305435" algn="l"/>
                        </a:tabLst>
                      </a:pPr>
                      <a:r>
                        <a:rPr lang="en-US" sz="2100" spc="-15" baseline="1984" dirty="0">
                          <a:latin typeface="Times New Roman"/>
                          <a:cs typeface="Times New Roman"/>
                        </a:rPr>
                        <a:t>Preparation of various reports required by Management</a:t>
                      </a:r>
                      <a:endParaRPr sz="2100" baseline="1984" dirty="0">
                        <a:latin typeface="Times New Roman"/>
                        <a:cs typeface="Times New Roman"/>
                      </a:endParaRPr>
                    </a:p>
                    <a:p>
                      <a:pPr marL="191770" indent="0">
                        <a:lnSpc>
                          <a:spcPct val="100000"/>
                        </a:lnSpc>
                        <a:buFont typeface="MS PGothic"/>
                        <a:buNone/>
                        <a:tabLst>
                          <a:tab pos="311785" algn="l"/>
                        </a:tabLst>
                      </a:pPr>
                      <a:endParaRPr sz="2100" baseline="1984"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2132095">
                <a:tc>
                  <a:txBody>
                    <a:bodyPr/>
                    <a:lstStyle/>
                    <a:p>
                      <a:pPr>
                        <a:lnSpc>
                          <a:spcPct val="100000"/>
                        </a:lnSpc>
                      </a:pPr>
                      <a:endParaRPr sz="1500" dirty="0">
                        <a:latin typeface="Times New Roman"/>
                        <a:cs typeface="Times New Roman"/>
                      </a:endParaRPr>
                    </a:p>
                    <a:p>
                      <a:pPr>
                        <a:lnSpc>
                          <a:spcPct val="100000"/>
                        </a:lnSpc>
                      </a:pPr>
                      <a:endParaRPr sz="1500" dirty="0">
                        <a:latin typeface="Times New Roman"/>
                        <a:cs typeface="Times New Roman"/>
                      </a:endParaRPr>
                    </a:p>
                    <a:p>
                      <a:pPr>
                        <a:lnSpc>
                          <a:spcPct val="100000"/>
                        </a:lnSpc>
                      </a:pPr>
                      <a:endParaRPr sz="1500" dirty="0">
                        <a:latin typeface="Times New Roman"/>
                        <a:cs typeface="Times New Roman"/>
                      </a:endParaRPr>
                    </a:p>
                    <a:p>
                      <a:pPr>
                        <a:lnSpc>
                          <a:spcPct val="100000"/>
                        </a:lnSpc>
                        <a:spcBef>
                          <a:spcPts val="45"/>
                        </a:spcBef>
                      </a:pPr>
                      <a:endParaRPr sz="1800" dirty="0">
                        <a:latin typeface="Times New Roman"/>
                        <a:cs typeface="Times New Roman"/>
                      </a:endParaRPr>
                    </a:p>
                    <a:p>
                      <a:pPr marL="100330" marR="530860">
                        <a:lnSpc>
                          <a:spcPct val="100000"/>
                        </a:lnSpc>
                        <a:spcBef>
                          <a:spcPts val="5"/>
                        </a:spcBef>
                      </a:pPr>
                      <a:r>
                        <a:rPr sz="1400" b="1" spc="-10" dirty="0">
                          <a:solidFill>
                            <a:srgbClr val="990000"/>
                          </a:solidFill>
                          <a:latin typeface="Times New Roman"/>
                          <a:cs typeface="Times New Roman"/>
                        </a:rPr>
                        <a:t>Background checks</a:t>
                      </a:r>
                      <a:endParaRPr sz="14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314325" indent="-122555">
                        <a:lnSpc>
                          <a:spcPct val="100000"/>
                        </a:lnSpc>
                        <a:spcBef>
                          <a:spcPts val="5"/>
                        </a:spcBef>
                        <a:buFont typeface="MS PGothic"/>
                        <a:buChar char="►"/>
                        <a:tabLst>
                          <a:tab pos="314960" algn="l"/>
                        </a:tabLst>
                      </a:pPr>
                      <a:r>
                        <a:rPr lang="en-US" sz="2100" baseline="1984" dirty="0">
                          <a:latin typeface="Times New Roman"/>
                          <a:cs typeface="Times New Roman"/>
                        </a:rPr>
                        <a:t>Ensure daily transactions such as additions, retirements, transfers, and modifications in ERP system by complying with established policies and standards like proper forms of assets acquisition and disposal etc.</a:t>
                      </a:r>
                    </a:p>
                    <a:p>
                      <a:pPr marL="314325" indent="-122555">
                        <a:lnSpc>
                          <a:spcPct val="100000"/>
                        </a:lnSpc>
                        <a:spcBef>
                          <a:spcPts val="5"/>
                        </a:spcBef>
                        <a:buFont typeface="MS PGothic"/>
                        <a:buChar char="►"/>
                        <a:tabLst>
                          <a:tab pos="314960" algn="l"/>
                        </a:tabLst>
                      </a:pPr>
                      <a:r>
                        <a:rPr lang="en-US" sz="2100" baseline="1984" dirty="0">
                          <a:latin typeface="Times New Roman"/>
                          <a:cs typeface="Times New Roman"/>
                        </a:rPr>
                        <a:t>Dealing with Different departments like IT, Admin etc. for Acquisition\disposal and other requirements of relevant documentation etc. </a:t>
                      </a:r>
                    </a:p>
                    <a:p>
                      <a:pPr marL="314325" indent="-122555">
                        <a:lnSpc>
                          <a:spcPct val="100000"/>
                        </a:lnSpc>
                        <a:spcBef>
                          <a:spcPts val="5"/>
                        </a:spcBef>
                        <a:buFont typeface="MS PGothic"/>
                        <a:buChar char="►"/>
                        <a:tabLst>
                          <a:tab pos="314960" algn="l"/>
                        </a:tabLst>
                      </a:pPr>
                      <a:r>
                        <a:rPr lang="en-US" sz="2100" baseline="1984" dirty="0">
                          <a:latin typeface="Times New Roman"/>
                          <a:cs typeface="Times New Roman"/>
                        </a:rPr>
                        <a:t>Perform reconciliation of fixed asset subsidiary ledger balance with summary-level account in the general ledgers</a:t>
                      </a:r>
                    </a:p>
                    <a:p>
                      <a:pPr marL="314325" indent="-122555">
                        <a:lnSpc>
                          <a:spcPct val="100000"/>
                        </a:lnSpc>
                        <a:spcBef>
                          <a:spcPts val="5"/>
                        </a:spcBef>
                        <a:buFont typeface="MS PGothic"/>
                        <a:buChar char="►"/>
                        <a:tabLst>
                          <a:tab pos="314960" algn="l"/>
                        </a:tabLst>
                      </a:pPr>
                      <a:r>
                        <a:rPr lang="en-US" sz="2100" baseline="1984" dirty="0">
                          <a:latin typeface="Times New Roman"/>
                          <a:cs typeface="Times New Roman"/>
                        </a:rPr>
                        <a:t>Allocate tag numbers to fixed assets to effectively track them location and department wise.</a:t>
                      </a:r>
                    </a:p>
                    <a:p>
                      <a:pPr marL="314325" indent="-122555">
                        <a:lnSpc>
                          <a:spcPct val="100000"/>
                        </a:lnSpc>
                        <a:spcBef>
                          <a:spcPts val="5"/>
                        </a:spcBef>
                        <a:buFont typeface="MS PGothic"/>
                        <a:buChar char="►"/>
                        <a:tabLst>
                          <a:tab pos="314960" algn="l"/>
                        </a:tabLst>
                      </a:pPr>
                      <a:r>
                        <a:rPr lang="en-US" sz="2100" baseline="1984" dirty="0">
                          <a:latin typeface="Times New Roman"/>
                          <a:cs typeface="Times New Roman"/>
                        </a:rPr>
                        <a:t>Perform depreciation calculation for all fixed Assets location wise.</a:t>
                      </a:r>
                    </a:p>
                    <a:p>
                      <a:pPr marL="314325" indent="-122555">
                        <a:lnSpc>
                          <a:spcPct val="100000"/>
                        </a:lnSpc>
                        <a:spcBef>
                          <a:spcPts val="5"/>
                        </a:spcBef>
                        <a:buFont typeface="MS PGothic"/>
                        <a:buChar char="►"/>
                        <a:tabLst>
                          <a:tab pos="314960" algn="l"/>
                        </a:tabLst>
                      </a:pPr>
                      <a:r>
                        <a:rPr lang="en-US" sz="2100" baseline="1984" dirty="0">
                          <a:latin typeface="Times New Roman"/>
                          <a:cs typeface="Times New Roman"/>
                        </a:rPr>
                        <a:t>Preparation of Fixed Assets register complete in all requirements of invoices, Tag numbers, locations etc.</a:t>
                      </a:r>
                    </a:p>
                    <a:p>
                      <a:pPr marL="314325" indent="-122555">
                        <a:lnSpc>
                          <a:spcPct val="100000"/>
                        </a:lnSpc>
                        <a:spcBef>
                          <a:spcPts val="5"/>
                        </a:spcBef>
                        <a:buFont typeface="MS PGothic"/>
                        <a:buChar char="►"/>
                        <a:tabLst>
                          <a:tab pos="314960" algn="l"/>
                        </a:tabLst>
                      </a:pPr>
                      <a:r>
                        <a:rPr lang="en-US" sz="2100" baseline="1984" dirty="0">
                          <a:latin typeface="Times New Roman"/>
                          <a:cs typeface="Times New Roman"/>
                        </a:rPr>
                        <a:t>Month end reporting of Fixed assets and closure as required by Management</a:t>
                      </a:r>
                    </a:p>
                  </a:txBody>
                  <a:tcPr marL="0" marR="0" marT="127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bl>
          </a:graphicData>
        </a:graphic>
      </p:graphicFrame>
      <p:pic>
        <p:nvPicPr>
          <p:cNvPr id="9" name="object 9"/>
          <p:cNvPicPr/>
          <p:nvPr/>
        </p:nvPicPr>
        <p:blipFill>
          <a:blip r:embed="rId2" cstate="print"/>
          <a:stretch>
            <a:fillRect/>
          </a:stretch>
        </p:blipFill>
        <p:spPr>
          <a:xfrm>
            <a:off x="1524000" y="609600"/>
            <a:ext cx="9144000" cy="6515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524000" y="1"/>
            <a:ext cx="9144000" cy="675005"/>
            <a:chOff x="0" y="0"/>
            <a:chExt cx="9144000" cy="675005"/>
          </a:xfrm>
        </p:grpSpPr>
        <p:sp>
          <p:nvSpPr>
            <p:cNvPr id="3" name="object 3"/>
            <p:cNvSpPr/>
            <p:nvPr/>
          </p:nvSpPr>
          <p:spPr>
            <a:xfrm>
              <a:off x="0" y="0"/>
              <a:ext cx="4477385" cy="636905"/>
            </a:xfrm>
            <a:custGeom>
              <a:avLst/>
              <a:gdLst/>
              <a:ahLst/>
              <a:cxnLst/>
              <a:rect l="l" t="t" r="r" b="b"/>
              <a:pathLst>
                <a:path w="4477385" h="636905">
                  <a:moveTo>
                    <a:pt x="4477004" y="0"/>
                  </a:moveTo>
                  <a:lnTo>
                    <a:pt x="2286000" y="0"/>
                  </a:lnTo>
                  <a:lnTo>
                    <a:pt x="0" y="0"/>
                  </a:lnTo>
                  <a:lnTo>
                    <a:pt x="0" y="636651"/>
                  </a:lnTo>
                  <a:lnTo>
                    <a:pt x="2286000" y="636651"/>
                  </a:lnTo>
                  <a:lnTo>
                    <a:pt x="4477004" y="636651"/>
                  </a:lnTo>
                  <a:lnTo>
                    <a:pt x="4477004" y="0"/>
                  </a:lnTo>
                  <a:close/>
                </a:path>
              </a:pathLst>
            </a:custGeom>
            <a:solidFill>
              <a:srgbClr val="BEBEBE"/>
            </a:solidFill>
          </p:spPr>
          <p:txBody>
            <a:bodyPr wrap="square" lIns="0" tIns="0" rIns="0" bIns="0" rtlCol="0"/>
            <a:lstStyle/>
            <a:p>
              <a:endParaRPr/>
            </a:p>
          </p:txBody>
        </p:sp>
        <p:sp>
          <p:nvSpPr>
            <p:cNvPr id="4" name="object 4"/>
            <p:cNvSpPr/>
            <p:nvPr/>
          </p:nvSpPr>
          <p:spPr>
            <a:xfrm>
              <a:off x="4477003" y="0"/>
              <a:ext cx="2381250" cy="636905"/>
            </a:xfrm>
            <a:custGeom>
              <a:avLst/>
              <a:gdLst/>
              <a:ahLst/>
              <a:cxnLst/>
              <a:rect l="l" t="t" r="r" b="b"/>
              <a:pathLst>
                <a:path w="2381250" h="636905">
                  <a:moveTo>
                    <a:pt x="0" y="636651"/>
                  </a:moveTo>
                  <a:lnTo>
                    <a:pt x="2380996" y="636651"/>
                  </a:lnTo>
                  <a:lnTo>
                    <a:pt x="2380996" y="0"/>
                  </a:lnTo>
                  <a:lnTo>
                    <a:pt x="0" y="0"/>
                  </a:lnTo>
                  <a:lnTo>
                    <a:pt x="0" y="636651"/>
                  </a:lnTo>
                  <a:close/>
                </a:path>
              </a:pathLst>
            </a:custGeom>
            <a:solidFill>
              <a:srgbClr val="9E3611"/>
            </a:solidFill>
          </p:spPr>
          <p:txBody>
            <a:bodyPr wrap="square" lIns="0" tIns="0" rIns="0" bIns="0" rtlCol="0"/>
            <a:lstStyle/>
            <a:p>
              <a:endParaRPr/>
            </a:p>
          </p:txBody>
        </p:sp>
        <p:sp>
          <p:nvSpPr>
            <p:cNvPr id="5" name="object 5"/>
            <p:cNvSpPr/>
            <p:nvPr/>
          </p:nvSpPr>
          <p:spPr>
            <a:xfrm>
              <a:off x="6858000" y="0"/>
              <a:ext cx="2286000" cy="636905"/>
            </a:xfrm>
            <a:custGeom>
              <a:avLst/>
              <a:gdLst/>
              <a:ahLst/>
              <a:cxnLst/>
              <a:rect l="l" t="t" r="r" b="b"/>
              <a:pathLst>
                <a:path w="2286000" h="636905">
                  <a:moveTo>
                    <a:pt x="0" y="636651"/>
                  </a:moveTo>
                  <a:lnTo>
                    <a:pt x="2286000" y="636651"/>
                  </a:lnTo>
                  <a:lnTo>
                    <a:pt x="2286000" y="0"/>
                  </a:lnTo>
                  <a:lnTo>
                    <a:pt x="0" y="0"/>
                  </a:lnTo>
                  <a:lnTo>
                    <a:pt x="0" y="636651"/>
                  </a:lnTo>
                  <a:close/>
                </a:path>
              </a:pathLst>
            </a:custGeom>
            <a:solidFill>
              <a:srgbClr val="BEBEBE"/>
            </a:solidFill>
          </p:spPr>
          <p:txBody>
            <a:bodyPr wrap="square" lIns="0" tIns="0" rIns="0" bIns="0" rtlCol="0"/>
            <a:lstStyle/>
            <a:p>
              <a:endParaRPr/>
            </a:p>
          </p:txBody>
        </p:sp>
        <p:sp>
          <p:nvSpPr>
            <p:cNvPr id="6" name="object 6"/>
            <p:cNvSpPr/>
            <p:nvPr/>
          </p:nvSpPr>
          <p:spPr>
            <a:xfrm>
              <a:off x="4470654" y="0"/>
              <a:ext cx="2393950" cy="675005"/>
            </a:xfrm>
            <a:custGeom>
              <a:avLst/>
              <a:gdLst/>
              <a:ahLst/>
              <a:cxnLst/>
              <a:rect l="l" t="t" r="r" b="b"/>
              <a:pathLst>
                <a:path w="2393950" h="675005">
                  <a:moveTo>
                    <a:pt x="12700" y="0"/>
                  </a:moveTo>
                  <a:lnTo>
                    <a:pt x="0" y="0"/>
                  </a:lnTo>
                  <a:lnTo>
                    <a:pt x="0" y="674751"/>
                  </a:lnTo>
                  <a:lnTo>
                    <a:pt x="12700" y="674751"/>
                  </a:lnTo>
                  <a:lnTo>
                    <a:pt x="12700" y="0"/>
                  </a:lnTo>
                  <a:close/>
                </a:path>
                <a:path w="2393950" h="675005">
                  <a:moveTo>
                    <a:pt x="2393696" y="0"/>
                  </a:moveTo>
                  <a:lnTo>
                    <a:pt x="2380996" y="0"/>
                  </a:lnTo>
                  <a:lnTo>
                    <a:pt x="2380996" y="674751"/>
                  </a:lnTo>
                  <a:lnTo>
                    <a:pt x="2393696" y="674751"/>
                  </a:lnTo>
                  <a:lnTo>
                    <a:pt x="2393696" y="0"/>
                  </a:lnTo>
                  <a:close/>
                </a:path>
              </a:pathLst>
            </a:custGeom>
            <a:solidFill>
              <a:srgbClr val="FFFFFF"/>
            </a:solidFill>
          </p:spPr>
          <p:txBody>
            <a:bodyPr wrap="square" lIns="0" tIns="0" rIns="0" bIns="0" rtlCol="0"/>
            <a:lstStyle/>
            <a:p>
              <a:endParaRPr/>
            </a:p>
          </p:txBody>
        </p:sp>
      </p:grpSp>
      <p:graphicFrame>
        <p:nvGraphicFramePr>
          <p:cNvPr id="7" name="object 7"/>
          <p:cNvGraphicFramePr>
            <a:graphicFrameLocks noGrp="1"/>
          </p:cNvGraphicFramePr>
          <p:nvPr>
            <p:extLst>
              <p:ext uri="{D42A27DB-BD31-4B8C-83A1-F6EECF244321}">
                <p14:modId xmlns:p14="http://schemas.microsoft.com/office/powerpoint/2010/main" val="2669592485"/>
              </p:ext>
            </p:extLst>
          </p:nvPr>
        </p:nvGraphicFramePr>
        <p:xfrm>
          <a:off x="1524000" y="-48902"/>
          <a:ext cx="9142730" cy="685165"/>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gridCol w="2190750">
                  <a:extLst>
                    <a:ext uri="{9D8B030D-6E8A-4147-A177-3AD203B41FA5}">
                      <a16:colId xmlns:a16="http://schemas.microsoft.com/office/drawing/2014/main" val="20001"/>
                    </a:ext>
                  </a:extLst>
                </a:gridCol>
                <a:gridCol w="2380615">
                  <a:extLst>
                    <a:ext uri="{9D8B030D-6E8A-4147-A177-3AD203B41FA5}">
                      <a16:colId xmlns:a16="http://schemas.microsoft.com/office/drawing/2014/main" val="20002"/>
                    </a:ext>
                  </a:extLst>
                </a:gridCol>
                <a:gridCol w="2285365">
                  <a:extLst>
                    <a:ext uri="{9D8B030D-6E8A-4147-A177-3AD203B41FA5}">
                      <a16:colId xmlns:a16="http://schemas.microsoft.com/office/drawing/2014/main" val="20003"/>
                    </a:ext>
                  </a:extLst>
                </a:gridCol>
              </a:tblGrid>
              <a:tr h="685165">
                <a:tc>
                  <a:txBody>
                    <a:bodyPr/>
                    <a:lstStyle/>
                    <a:p>
                      <a:pPr marL="91440" marR="230504">
                        <a:lnSpc>
                          <a:spcPct val="100000"/>
                        </a:lnSpc>
                        <a:spcBef>
                          <a:spcPts val="114"/>
                        </a:spcBef>
                      </a:pPr>
                      <a:r>
                        <a:rPr sz="1400" b="1" i="1" dirty="0">
                          <a:latin typeface="+mj-lt"/>
                          <a:cs typeface="Segoe UI"/>
                        </a:rPr>
                        <a:t>Accounting</a:t>
                      </a:r>
                      <a:r>
                        <a:rPr sz="1400" b="1" i="1" spc="-40" dirty="0">
                          <a:latin typeface="+mj-lt"/>
                          <a:cs typeface="Segoe UI"/>
                        </a:rPr>
                        <a:t> </a:t>
                      </a:r>
                      <a:r>
                        <a:rPr sz="1400" b="1" i="1" dirty="0">
                          <a:latin typeface="+mj-lt"/>
                          <a:cs typeface="Segoe UI"/>
                        </a:rPr>
                        <a:t>/</a:t>
                      </a:r>
                      <a:r>
                        <a:rPr sz="1400" b="1" i="1" spc="-35" dirty="0">
                          <a:latin typeface="+mj-lt"/>
                          <a:cs typeface="Segoe UI"/>
                        </a:rPr>
                        <a:t> </a:t>
                      </a:r>
                      <a:r>
                        <a:rPr sz="1400" b="1" i="1" spc="-10" dirty="0">
                          <a:latin typeface="+mj-lt"/>
                          <a:cs typeface="Segoe UI"/>
                        </a:rPr>
                        <a:t>Assurance </a:t>
                      </a:r>
                      <a:r>
                        <a:rPr sz="1400" b="1" i="1" dirty="0">
                          <a:latin typeface="+mj-lt"/>
                          <a:cs typeface="Segoe UI"/>
                        </a:rPr>
                        <a:t>and</a:t>
                      </a:r>
                      <a:r>
                        <a:rPr sz="1400" b="1" i="1" spc="-20" dirty="0">
                          <a:latin typeface="+mj-lt"/>
                          <a:cs typeface="Segoe UI"/>
                        </a:rPr>
                        <a:t> </a:t>
                      </a:r>
                      <a:r>
                        <a:rPr sz="1400" b="1" i="1" dirty="0">
                          <a:latin typeface="+mj-lt"/>
                          <a:cs typeface="Segoe UI"/>
                        </a:rPr>
                        <a:t>Risk</a:t>
                      </a:r>
                      <a:r>
                        <a:rPr sz="1400" b="1" i="1" spc="-10" dirty="0">
                          <a:latin typeface="+mj-lt"/>
                          <a:cs typeface="Segoe UI"/>
                        </a:rPr>
                        <a:t> Advisory Services</a:t>
                      </a:r>
                      <a:endParaRPr sz="1400" dirty="0">
                        <a:latin typeface="+mj-lt"/>
                        <a:cs typeface="Segoe UI"/>
                      </a:endParaRPr>
                    </a:p>
                  </a:txBody>
                  <a:tcPr marL="0" marR="0" marT="14604" marB="0">
                    <a:lnR w="12700">
                      <a:solidFill>
                        <a:srgbClr val="FFFFFF"/>
                      </a:solidFill>
                      <a:prstDash val="solid"/>
                    </a:lnR>
                    <a:solidFill>
                      <a:srgbClr val="BEBEBE"/>
                    </a:solidFill>
                  </a:tcPr>
                </a:tc>
                <a:tc>
                  <a:txBody>
                    <a:bodyPr/>
                    <a:lstStyle/>
                    <a:p>
                      <a:pPr marL="91440">
                        <a:lnSpc>
                          <a:spcPct val="100000"/>
                        </a:lnSpc>
                        <a:spcBef>
                          <a:spcPts val="1040"/>
                        </a:spcBef>
                      </a:pPr>
                      <a:r>
                        <a:rPr sz="2600" b="1" i="1" spc="-10" dirty="0">
                          <a:latin typeface="+mj-lt"/>
                          <a:cs typeface="Segoe UI"/>
                        </a:rPr>
                        <a:t>Outsourcing</a:t>
                      </a:r>
                      <a:endParaRPr sz="2600" dirty="0">
                        <a:latin typeface="+mj-lt"/>
                        <a:cs typeface="Segoe UI"/>
                      </a:endParaRPr>
                    </a:p>
                  </a:txBody>
                  <a:tcPr marL="0" marR="0" marT="132080" marB="0">
                    <a:lnL w="12700">
                      <a:solidFill>
                        <a:srgbClr val="FFFFFF"/>
                      </a:solidFill>
                      <a:prstDash val="solid"/>
                    </a:lnL>
                    <a:solidFill>
                      <a:srgbClr val="BEBEBE"/>
                    </a:solidFill>
                  </a:tcPr>
                </a:tc>
                <a:tc>
                  <a:txBody>
                    <a:bodyPr/>
                    <a:lstStyle/>
                    <a:p>
                      <a:pPr marL="92075">
                        <a:lnSpc>
                          <a:spcPct val="100000"/>
                        </a:lnSpc>
                        <a:spcBef>
                          <a:spcPts val="1040"/>
                        </a:spcBef>
                      </a:pPr>
                      <a:r>
                        <a:rPr sz="2400" b="1" i="1" spc="-25" dirty="0">
                          <a:solidFill>
                            <a:schemeClr val="bg1"/>
                          </a:solidFill>
                          <a:latin typeface="+mj-lt"/>
                          <a:cs typeface="Segoe UI"/>
                        </a:rPr>
                        <a:t>Tax</a:t>
                      </a:r>
                      <a:endParaRPr sz="2400" dirty="0">
                        <a:solidFill>
                          <a:schemeClr val="bg1"/>
                        </a:solidFill>
                        <a:latin typeface="+mj-lt"/>
                        <a:cs typeface="Segoe UI"/>
                      </a:endParaRPr>
                    </a:p>
                  </a:txBody>
                  <a:tcPr marL="0" marR="0" marT="132080" marB="0">
                    <a:solidFill>
                      <a:srgbClr val="9E3611"/>
                    </a:solidFill>
                  </a:tcPr>
                </a:tc>
                <a:tc>
                  <a:txBody>
                    <a:bodyPr/>
                    <a:lstStyle/>
                    <a:p>
                      <a:pPr marL="92075">
                        <a:lnSpc>
                          <a:spcPct val="100000"/>
                        </a:lnSpc>
                        <a:spcBef>
                          <a:spcPts val="1040"/>
                        </a:spcBef>
                      </a:pPr>
                      <a:r>
                        <a:rPr sz="2600" b="1" i="1" spc="-10" dirty="0">
                          <a:latin typeface="+mj-lt"/>
                          <a:cs typeface="Segoe UI"/>
                        </a:rPr>
                        <a:t>Regulatory</a:t>
                      </a:r>
                      <a:endParaRPr sz="2600" dirty="0">
                        <a:latin typeface="+mj-lt"/>
                        <a:cs typeface="Segoe UI"/>
                      </a:endParaRPr>
                    </a:p>
                  </a:txBody>
                  <a:tcPr marL="0" marR="0" marT="132080" marB="0">
                    <a:solidFill>
                      <a:srgbClr val="BEBEBE"/>
                    </a:solidFill>
                  </a:tcPr>
                </a:tc>
                <a:extLst>
                  <a:ext uri="{0D108BD9-81ED-4DB2-BD59-A6C34878D82A}">
                    <a16:rowId xmlns:a16="http://schemas.microsoft.com/office/drawing/2014/main" val="10000"/>
                  </a:ext>
                </a:extLst>
              </a:tr>
            </a:tbl>
          </a:graphicData>
        </a:graphic>
      </p:graphicFrame>
      <p:graphicFrame>
        <p:nvGraphicFramePr>
          <p:cNvPr id="8" name="object 8"/>
          <p:cNvGraphicFramePr>
            <a:graphicFrameLocks noGrp="1"/>
          </p:cNvGraphicFramePr>
          <p:nvPr>
            <p:extLst>
              <p:ext uri="{D42A27DB-BD31-4B8C-83A1-F6EECF244321}">
                <p14:modId xmlns:p14="http://schemas.microsoft.com/office/powerpoint/2010/main" val="235943458"/>
              </p:ext>
            </p:extLst>
          </p:nvPr>
        </p:nvGraphicFramePr>
        <p:xfrm>
          <a:off x="1749425" y="835024"/>
          <a:ext cx="8458200" cy="5196807"/>
        </p:xfrm>
        <a:graphic>
          <a:graphicData uri="http://schemas.openxmlformats.org/drawingml/2006/table">
            <a:tbl>
              <a:tblPr firstRow="1" bandRow="1">
                <a:tableStyleId>{2D5ABB26-0587-4C30-8999-92F81FD0307C}</a:tableStyleId>
              </a:tblPr>
              <a:tblGrid>
                <a:gridCol w="1447800">
                  <a:extLst>
                    <a:ext uri="{9D8B030D-6E8A-4147-A177-3AD203B41FA5}">
                      <a16:colId xmlns:a16="http://schemas.microsoft.com/office/drawing/2014/main" val="20000"/>
                    </a:ext>
                  </a:extLst>
                </a:gridCol>
                <a:gridCol w="7010400">
                  <a:extLst>
                    <a:ext uri="{9D8B030D-6E8A-4147-A177-3AD203B41FA5}">
                      <a16:colId xmlns:a16="http://schemas.microsoft.com/office/drawing/2014/main" val="20001"/>
                    </a:ext>
                  </a:extLst>
                </a:gridCol>
              </a:tblGrid>
              <a:tr h="2387815">
                <a:tc>
                  <a:txBody>
                    <a:bodyPr/>
                    <a:lstStyle/>
                    <a:p>
                      <a:pPr>
                        <a:lnSpc>
                          <a:spcPct val="100000"/>
                        </a:lnSpc>
                      </a:pPr>
                      <a:endParaRPr sz="1500">
                        <a:latin typeface="Times New Roman"/>
                        <a:cs typeface="Times New Roman"/>
                      </a:endParaRPr>
                    </a:p>
                    <a:p>
                      <a:pPr>
                        <a:lnSpc>
                          <a:spcPct val="100000"/>
                        </a:lnSpc>
                      </a:pPr>
                      <a:endParaRPr sz="1500">
                        <a:latin typeface="Times New Roman"/>
                        <a:cs typeface="Times New Roman"/>
                      </a:endParaRPr>
                    </a:p>
                    <a:p>
                      <a:pPr>
                        <a:lnSpc>
                          <a:spcPct val="100000"/>
                        </a:lnSpc>
                      </a:pPr>
                      <a:endParaRPr sz="1500">
                        <a:latin typeface="Times New Roman"/>
                        <a:cs typeface="Times New Roman"/>
                      </a:endParaRPr>
                    </a:p>
                    <a:p>
                      <a:pPr>
                        <a:lnSpc>
                          <a:spcPct val="100000"/>
                        </a:lnSpc>
                        <a:spcBef>
                          <a:spcPts val="10"/>
                        </a:spcBef>
                      </a:pPr>
                      <a:endParaRPr sz="1700">
                        <a:latin typeface="Times New Roman"/>
                        <a:cs typeface="Times New Roman"/>
                      </a:endParaRPr>
                    </a:p>
                    <a:p>
                      <a:pPr marL="100330" marR="363220">
                        <a:lnSpc>
                          <a:spcPct val="100000"/>
                        </a:lnSpc>
                        <a:spcBef>
                          <a:spcPts val="5"/>
                        </a:spcBef>
                      </a:pPr>
                      <a:r>
                        <a:rPr sz="1400" b="1" dirty="0">
                          <a:solidFill>
                            <a:srgbClr val="990000"/>
                          </a:solidFill>
                          <a:latin typeface="Times New Roman"/>
                          <a:cs typeface="Times New Roman"/>
                        </a:rPr>
                        <a:t>Business</a:t>
                      </a:r>
                      <a:r>
                        <a:rPr sz="1400" b="1" spc="-55" dirty="0">
                          <a:solidFill>
                            <a:srgbClr val="990000"/>
                          </a:solidFill>
                          <a:latin typeface="Times New Roman"/>
                          <a:cs typeface="Times New Roman"/>
                        </a:rPr>
                        <a:t> </a:t>
                      </a:r>
                      <a:r>
                        <a:rPr sz="1400" b="1" spc="-45" dirty="0">
                          <a:solidFill>
                            <a:srgbClr val="990000"/>
                          </a:solidFill>
                          <a:latin typeface="Times New Roman"/>
                          <a:cs typeface="Times New Roman"/>
                        </a:rPr>
                        <a:t>Tax </a:t>
                      </a:r>
                      <a:r>
                        <a:rPr sz="1400" b="1" spc="-10" dirty="0">
                          <a:solidFill>
                            <a:srgbClr val="990000"/>
                          </a:solidFill>
                          <a:latin typeface="Times New Roman"/>
                          <a:cs typeface="Times New Roman"/>
                        </a:rPr>
                        <a:t>Services</a:t>
                      </a:r>
                      <a:endParaRPr sz="14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314325" indent="-122555">
                        <a:lnSpc>
                          <a:spcPct val="100000"/>
                        </a:lnSpc>
                        <a:spcBef>
                          <a:spcPts val="480"/>
                        </a:spcBef>
                        <a:buFont typeface="MS PGothic"/>
                        <a:buChar char="►"/>
                        <a:tabLst>
                          <a:tab pos="314960" algn="l"/>
                        </a:tabLst>
                      </a:pPr>
                      <a:r>
                        <a:rPr sz="2100" baseline="1984" dirty="0">
                          <a:latin typeface="Times New Roman"/>
                          <a:cs typeface="Times New Roman"/>
                        </a:rPr>
                        <a:t>Identifying</a:t>
                      </a:r>
                      <a:r>
                        <a:rPr sz="2100" spc="-67" baseline="1984" dirty="0">
                          <a:latin typeface="Times New Roman"/>
                          <a:cs typeface="Times New Roman"/>
                        </a:rPr>
                        <a:t> </a:t>
                      </a:r>
                      <a:r>
                        <a:rPr sz="2100" baseline="1984" dirty="0">
                          <a:latin typeface="Times New Roman"/>
                          <a:cs typeface="Times New Roman"/>
                        </a:rPr>
                        <a:t>tax</a:t>
                      </a:r>
                      <a:r>
                        <a:rPr sz="2100" spc="-15" baseline="1984" dirty="0">
                          <a:latin typeface="Times New Roman"/>
                          <a:cs typeface="Times New Roman"/>
                        </a:rPr>
                        <a:t> </a:t>
                      </a:r>
                      <a:r>
                        <a:rPr sz="2100" baseline="1984" dirty="0">
                          <a:latin typeface="Times New Roman"/>
                          <a:cs typeface="Times New Roman"/>
                        </a:rPr>
                        <a:t>exposures</a:t>
                      </a:r>
                      <a:r>
                        <a:rPr sz="2100" spc="-52" baseline="1984" dirty="0">
                          <a:latin typeface="Times New Roman"/>
                          <a:cs typeface="Times New Roman"/>
                        </a:rPr>
                        <a:t> </a:t>
                      </a:r>
                      <a:r>
                        <a:rPr sz="2100" baseline="1984" dirty="0">
                          <a:latin typeface="Times New Roman"/>
                          <a:cs typeface="Times New Roman"/>
                        </a:rPr>
                        <a:t>and</a:t>
                      </a:r>
                      <a:r>
                        <a:rPr sz="2100" spc="-22" baseline="1984" dirty="0">
                          <a:latin typeface="Times New Roman"/>
                          <a:cs typeface="Times New Roman"/>
                        </a:rPr>
                        <a:t> </a:t>
                      </a:r>
                      <a:r>
                        <a:rPr sz="2100" spc="-15" baseline="1984" dirty="0">
                          <a:latin typeface="Times New Roman"/>
                          <a:cs typeface="Times New Roman"/>
                        </a:rPr>
                        <a:t>planning;</a:t>
                      </a:r>
                      <a:endParaRPr sz="2100" baseline="1984" dirty="0">
                        <a:latin typeface="Times New Roman"/>
                        <a:cs typeface="Times New Roman"/>
                      </a:endParaRPr>
                    </a:p>
                    <a:p>
                      <a:pPr marL="314325" indent="-122555">
                        <a:lnSpc>
                          <a:spcPct val="100000"/>
                        </a:lnSpc>
                        <a:spcBef>
                          <a:spcPts val="5"/>
                        </a:spcBef>
                        <a:buFont typeface="MS PGothic"/>
                        <a:buChar char="►"/>
                        <a:tabLst>
                          <a:tab pos="314960" algn="l"/>
                        </a:tabLst>
                      </a:pPr>
                      <a:r>
                        <a:rPr sz="2100" baseline="1984" dirty="0">
                          <a:latin typeface="Times New Roman"/>
                          <a:cs typeface="Times New Roman"/>
                        </a:rPr>
                        <a:t>Documentation,</a:t>
                      </a:r>
                      <a:r>
                        <a:rPr sz="2100" spc="-75" baseline="1984" dirty="0">
                          <a:latin typeface="Times New Roman"/>
                          <a:cs typeface="Times New Roman"/>
                        </a:rPr>
                        <a:t> </a:t>
                      </a:r>
                      <a:r>
                        <a:rPr sz="2100" baseline="1984" dirty="0">
                          <a:latin typeface="Times New Roman"/>
                          <a:cs typeface="Times New Roman"/>
                        </a:rPr>
                        <a:t>preparation</a:t>
                      </a:r>
                      <a:r>
                        <a:rPr sz="2100" spc="-60" baseline="1984" dirty="0">
                          <a:latin typeface="Times New Roman"/>
                          <a:cs typeface="Times New Roman"/>
                        </a:rPr>
                        <a:t> </a:t>
                      </a:r>
                      <a:r>
                        <a:rPr sz="2100" baseline="1984" dirty="0">
                          <a:latin typeface="Times New Roman"/>
                          <a:cs typeface="Times New Roman"/>
                        </a:rPr>
                        <a:t>and</a:t>
                      </a:r>
                      <a:r>
                        <a:rPr sz="2100" spc="-22" baseline="1984" dirty="0">
                          <a:latin typeface="Times New Roman"/>
                          <a:cs typeface="Times New Roman"/>
                        </a:rPr>
                        <a:t> </a:t>
                      </a:r>
                      <a:r>
                        <a:rPr sz="2100" baseline="1984" dirty="0">
                          <a:latin typeface="Times New Roman"/>
                          <a:cs typeface="Times New Roman"/>
                        </a:rPr>
                        <a:t>review</a:t>
                      </a:r>
                      <a:r>
                        <a:rPr sz="2100" spc="-37" baseline="1984" dirty="0">
                          <a:latin typeface="Times New Roman"/>
                          <a:cs typeface="Times New Roman"/>
                        </a:rPr>
                        <a:t> </a:t>
                      </a:r>
                      <a:r>
                        <a:rPr sz="2100" baseline="1984" dirty="0">
                          <a:latin typeface="Times New Roman"/>
                          <a:cs typeface="Times New Roman"/>
                        </a:rPr>
                        <a:t>of</a:t>
                      </a:r>
                      <a:r>
                        <a:rPr sz="2100" spc="-30" baseline="1984" dirty="0">
                          <a:latin typeface="Times New Roman"/>
                          <a:cs typeface="Times New Roman"/>
                        </a:rPr>
                        <a:t> </a:t>
                      </a:r>
                      <a:r>
                        <a:rPr sz="2100" baseline="1984" dirty="0">
                          <a:latin typeface="Times New Roman"/>
                          <a:cs typeface="Times New Roman"/>
                        </a:rPr>
                        <a:t>tax</a:t>
                      </a:r>
                      <a:r>
                        <a:rPr sz="2100" spc="-30" baseline="1984" dirty="0">
                          <a:latin typeface="Times New Roman"/>
                          <a:cs typeface="Times New Roman"/>
                        </a:rPr>
                        <a:t> </a:t>
                      </a:r>
                      <a:r>
                        <a:rPr sz="2100" spc="-15" baseline="1984" dirty="0">
                          <a:latin typeface="Times New Roman"/>
                          <a:cs typeface="Times New Roman"/>
                        </a:rPr>
                        <a:t>returns;</a:t>
                      </a:r>
                      <a:endParaRPr sz="2100" baseline="1984" dirty="0">
                        <a:latin typeface="Times New Roman"/>
                        <a:cs typeface="Times New Roman"/>
                      </a:endParaRPr>
                    </a:p>
                    <a:p>
                      <a:pPr marL="325120" marR="238760" indent="-132715">
                        <a:lnSpc>
                          <a:spcPts val="1620"/>
                        </a:lnSpc>
                        <a:spcBef>
                          <a:spcPts val="100"/>
                        </a:spcBef>
                        <a:buFont typeface="MS PGothic"/>
                        <a:buChar char="►"/>
                        <a:tabLst>
                          <a:tab pos="314960" algn="l"/>
                        </a:tabLst>
                      </a:pPr>
                      <a:r>
                        <a:rPr sz="2100" baseline="1984" dirty="0">
                          <a:latin typeface="Times New Roman"/>
                          <a:cs typeface="Times New Roman"/>
                        </a:rPr>
                        <a:t>Representation</a:t>
                      </a:r>
                      <a:r>
                        <a:rPr sz="2100" spc="-82" baseline="1984" dirty="0">
                          <a:latin typeface="Times New Roman"/>
                          <a:cs typeface="Times New Roman"/>
                        </a:rPr>
                        <a:t> </a:t>
                      </a:r>
                      <a:r>
                        <a:rPr sz="2100" baseline="1984" dirty="0">
                          <a:latin typeface="Times New Roman"/>
                          <a:cs typeface="Times New Roman"/>
                        </a:rPr>
                        <a:t>before</a:t>
                      </a:r>
                      <a:r>
                        <a:rPr sz="2100" spc="-22" baseline="1984" dirty="0">
                          <a:latin typeface="Times New Roman"/>
                          <a:cs typeface="Times New Roman"/>
                        </a:rPr>
                        <a:t> </a:t>
                      </a:r>
                      <a:r>
                        <a:rPr sz="2100" baseline="1984" dirty="0">
                          <a:latin typeface="Times New Roman"/>
                          <a:cs typeface="Times New Roman"/>
                        </a:rPr>
                        <a:t>Indian</a:t>
                      </a:r>
                      <a:r>
                        <a:rPr sz="2100" spc="-7" baseline="1984" dirty="0">
                          <a:latin typeface="Times New Roman"/>
                          <a:cs typeface="Times New Roman"/>
                        </a:rPr>
                        <a:t> </a:t>
                      </a:r>
                      <a:r>
                        <a:rPr sz="2100" spc="-30" baseline="1984" dirty="0">
                          <a:latin typeface="Times New Roman"/>
                          <a:cs typeface="Times New Roman"/>
                        </a:rPr>
                        <a:t>Statutory, </a:t>
                      </a:r>
                      <a:r>
                        <a:rPr sz="2100" baseline="1984" dirty="0">
                          <a:latin typeface="Times New Roman"/>
                          <a:cs typeface="Times New Roman"/>
                        </a:rPr>
                        <a:t>fiscal</a:t>
                      </a:r>
                      <a:r>
                        <a:rPr sz="2100" spc="-15" baseline="1984" dirty="0">
                          <a:latin typeface="Times New Roman"/>
                          <a:cs typeface="Times New Roman"/>
                        </a:rPr>
                        <a:t> </a:t>
                      </a:r>
                      <a:r>
                        <a:rPr sz="2100" baseline="1984" dirty="0">
                          <a:latin typeface="Times New Roman"/>
                          <a:cs typeface="Times New Roman"/>
                        </a:rPr>
                        <a:t>authorities</a:t>
                      </a:r>
                      <a:r>
                        <a:rPr sz="2100" spc="-7" baseline="1984" dirty="0">
                          <a:latin typeface="Times New Roman"/>
                          <a:cs typeface="Times New Roman"/>
                        </a:rPr>
                        <a:t> </a:t>
                      </a:r>
                      <a:r>
                        <a:rPr sz="2100" baseline="1984" dirty="0">
                          <a:latin typeface="Times New Roman"/>
                          <a:cs typeface="Times New Roman"/>
                        </a:rPr>
                        <a:t>and</a:t>
                      </a:r>
                      <a:r>
                        <a:rPr sz="2100" spc="-7" baseline="1984" dirty="0">
                          <a:latin typeface="Times New Roman"/>
                          <a:cs typeface="Times New Roman"/>
                        </a:rPr>
                        <a:t> </a:t>
                      </a:r>
                      <a:r>
                        <a:rPr sz="2100" baseline="1984" dirty="0">
                          <a:latin typeface="Times New Roman"/>
                          <a:cs typeface="Times New Roman"/>
                        </a:rPr>
                        <a:t>competent</a:t>
                      </a:r>
                      <a:r>
                        <a:rPr sz="2100" spc="-67" baseline="1984" dirty="0">
                          <a:latin typeface="Times New Roman"/>
                          <a:cs typeface="Times New Roman"/>
                        </a:rPr>
                        <a:t> </a:t>
                      </a:r>
                      <a:r>
                        <a:rPr sz="2100" baseline="1984" dirty="0">
                          <a:latin typeface="Times New Roman"/>
                          <a:cs typeface="Times New Roman"/>
                        </a:rPr>
                        <a:t>authorities</a:t>
                      </a:r>
                      <a:r>
                        <a:rPr sz="2100" spc="-44" baseline="1984" dirty="0">
                          <a:latin typeface="Times New Roman"/>
                          <a:cs typeface="Times New Roman"/>
                        </a:rPr>
                        <a:t> </a:t>
                      </a:r>
                      <a:r>
                        <a:rPr sz="2100" spc="-15" baseline="1984" dirty="0">
                          <a:latin typeface="Times New Roman"/>
                          <a:cs typeface="Times New Roman"/>
                        </a:rPr>
                        <a:t>against </a:t>
                      </a:r>
                      <a:r>
                        <a:rPr sz="1400" dirty="0">
                          <a:latin typeface="Times New Roman"/>
                          <a:cs typeface="Times New Roman"/>
                        </a:rPr>
                        <a:t>proceedings</a:t>
                      </a:r>
                      <a:r>
                        <a:rPr sz="1400" spc="-35" dirty="0">
                          <a:latin typeface="Times New Roman"/>
                          <a:cs typeface="Times New Roman"/>
                        </a:rPr>
                        <a:t> </a:t>
                      </a:r>
                      <a:r>
                        <a:rPr sz="1400" dirty="0">
                          <a:latin typeface="Times New Roman"/>
                          <a:cs typeface="Times New Roman"/>
                        </a:rPr>
                        <a:t>under</a:t>
                      </a:r>
                      <a:r>
                        <a:rPr sz="1400" spc="-25" dirty="0">
                          <a:latin typeface="Times New Roman"/>
                          <a:cs typeface="Times New Roman"/>
                        </a:rPr>
                        <a:t> </a:t>
                      </a:r>
                      <a:r>
                        <a:rPr sz="1400" dirty="0">
                          <a:latin typeface="Times New Roman"/>
                          <a:cs typeface="Times New Roman"/>
                        </a:rPr>
                        <a:t>tax</a:t>
                      </a:r>
                      <a:r>
                        <a:rPr sz="1400" spc="-10" dirty="0">
                          <a:latin typeface="Times New Roman"/>
                          <a:cs typeface="Times New Roman"/>
                        </a:rPr>
                        <a:t> treaties;</a:t>
                      </a:r>
                      <a:endParaRPr sz="1400" dirty="0">
                        <a:latin typeface="Times New Roman"/>
                        <a:cs typeface="Times New Roman"/>
                      </a:endParaRPr>
                    </a:p>
                    <a:p>
                      <a:pPr marL="314325" indent="-122555">
                        <a:lnSpc>
                          <a:spcPct val="100000"/>
                        </a:lnSpc>
                        <a:spcBef>
                          <a:spcPts val="20"/>
                        </a:spcBef>
                        <a:buFont typeface="MS PGothic"/>
                        <a:buChar char="►"/>
                        <a:tabLst>
                          <a:tab pos="314960" algn="l"/>
                        </a:tabLst>
                      </a:pPr>
                      <a:r>
                        <a:rPr sz="2100" baseline="1984" dirty="0">
                          <a:latin typeface="Times New Roman"/>
                          <a:cs typeface="Times New Roman"/>
                        </a:rPr>
                        <a:t>Domestic,</a:t>
                      </a:r>
                      <a:r>
                        <a:rPr sz="2100" spc="-22" baseline="1984" dirty="0">
                          <a:latin typeface="Times New Roman"/>
                          <a:cs typeface="Times New Roman"/>
                        </a:rPr>
                        <a:t> </a:t>
                      </a:r>
                      <a:r>
                        <a:rPr sz="2100" baseline="1984" dirty="0">
                          <a:latin typeface="Times New Roman"/>
                          <a:cs typeface="Times New Roman"/>
                        </a:rPr>
                        <a:t>Inbound</a:t>
                      </a:r>
                      <a:r>
                        <a:rPr sz="2100" spc="-75" baseline="1984" dirty="0">
                          <a:latin typeface="Times New Roman"/>
                          <a:cs typeface="Times New Roman"/>
                        </a:rPr>
                        <a:t> </a:t>
                      </a:r>
                      <a:r>
                        <a:rPr sz="2100" baseline="1984" dirty="0">
                          <a:latin typeface="Times New Roman"/>
                          <a:cs typeface="Times New Roman"/>
                        </a:rPr>
                        <a:t>and</a:t>
                      </a:r>
                      <a:r>
                        <a:rPr sz="2100" spc="-30" baseline="1984" dirty="0">
                          <a:latin typeface="Times New Roman"/>
                          <a:cs typeface="Times New Roman"/>
                        </a:rPr>
                        <a:t> </a:t>
                      </a:r>
                      <a:r>
                        <a:rPr sz="2100" baseline="1984" dirty="0">
                          <a:latin typeface="Times New Roman"/>
                          <a:cs typeface="Times New Roman"/>
                        </a:rPr>
                        <a:t>Outbound</a:t>
                      </a:r>
                      <a:r>
                        <a:rPr sz="2100" spc="-60" baseline="1984" dirty="0">
                          <a:latin typeface="Times New Roman"/>
                          <a:cs typeface="Times New Roman"/>
                        </a:rPr>
                        <a:t> </a:t>
                      </a:r>
                      <a:r>
                        <a:rPr sz="2100" baseline="1984" dirty="0">
                          <a:latin typeface="Times New Roman"/>
                          <a:cs typeface="Times New Roman"/>
                        </a:rPr>
                        <a:t>tax</a:t>
                      </a:r>
                      <a:r>
                        <a:rPr sz="2100" spc="-22" baseline="1984" dirty="0">
                          <a:latin typeface="Times New Roman"/>
                          <a:cs typeface="Times New Roman"/>
                        </a:rPr>
                        <a:t> </a:t>
                      </a:r>
                      <a:r>
                        <a:rPr sz="2100" spc="-15" baseline="1984" dirty="0">
                          <a:latin typeface="Times New Roman"/>
                          <a:cs typeface="Times New Roman"/>
                        </a:rPr>
                        <a:t>advisory;</a:t>
                      </a:r>
                      <a:endParaRPr sz="2100" baseline="1984" dirty="0">
                        <a:latin typeface="Times New Roman"/>
                        <a:cs typeface="Times New Roman"/>
                      </a:endParaRPr>
                    </a:p>
                    <a:p>
                      <a:pPr marL="314325" indent="-122555">
                        <a:lnSpc>
                          <a:spcPct val="100000"/>
                        </a:lnSpc>
                        <a:buFont typeface="MS PGothic"/>
                        <a:buChar char="►"/>
                        <a:tabLst>
                          <a:tab pos="314960" algn="l"/>
                        </a:tabLst>
                      </a:pPr>
                      <a:r>
                        <a:rPr sz="2100" baseline="1984" dirty="0">
                          <a:latin typeface="Times New Roman"/>
                          <a:cs typeface="Times New Roman"/>
                        </a:rPr>
                        <a:t>15CA/CB</a:t>
                      </a:r>
                      <a:r>
                        <a:rPr sz="2100" spc="-37" baseline="1984" dirty="0">
                          <a:latin typeface="Times New Roman"/>
                          <a:cs typeface="Times New Roman"/>
                        </a:rPr>
                        <a:t> </a:t>
                      </a:r>
                      <a:r>
                        <a:rPr sz="2100" baseline="1984" dirty="0">
                          <a:latin typeface="Times New Roman"/>
                          <a:cs typeface="Times New Roman"/>
                        </a:rPr>
                        <a:t>certifications,</a:t>
                      </a:r>
                      <a:r>
                        <a:rPr sz="2100" spc="-52" baseline="1984" dirty="0">
                          <a:latin typeface="Times New Roman"/>
                          <a:cs typeface="Times New Roman"/>
                        </a:rPr>
                        <a:t> </a:t>
                      </a:r>
                      <a:r>
                        <a:rPr sz="2100" baseline="1984" dirty="0">
                          <a:latin typeface="Times New Roman"/>
                          <a:cs typeface="Times New Roman"/>
                        </a:rPr>
                        <a:t>Net</a:t>
                      </a:r>
                      <a:r>
                        <a:rPr sz="2100" spc="-15" baseline="1984" dirty="0">
                          <a:latin typeface="Times New Roman"/>
                          <a:cs typeface="Times New Roman"/>
                        </a:rPr>
                        <a:t> </a:t>
                      </a:r>
                      <a:r>
                        <a:rPr sz="2100" baseline="1984" dirty="0">
                          <a:latin typeface="Times New Roman"/>
                          <a:cs typeface="Times New Roman"/>
                        </a:rPr>
                        <a:t>worth</a:t>
                      </a:r>
                      <a:r>
                        <a:rPr sz="2100" spc="-44" baseline="1984" dirty="0">
                          <a:latin typeface="Times New Roman"/>
                          <a:cs typeface="Times New Roman"/>
                        </a:rPr>
                        <a:t> </a:t>
                      </a:r>
                      <a:r>
                        <a:rPr sz="2100" spc="-15" baseline="1984" dirty="0">
                          <a:latin typeface="Times New Roman"/>
                          <a:cs typeface="Times New Roman"/>
                        </a:rPr>
                        <a:t>certifications;</a:t>
                      </a:r>
                      <a:endParaRPr sz="2100" baseline="1984" dirty="0">
                        <a:latin typeface="Times New Roman"/>
                        <a:cs typeface="Times New Roman"/>
                      </a:endParaRPr>
                    </a:p>
                    <a:p>
                      <a:pPr marL="314325" indent="-122555">
                        <a:lnSpc>
                          <a:spcPts val="1545"/>
                        </a:lnSpc>
                        <a:buFont typeface="MS PGothic"/>
                        <a:buChar char="►"/>
                        <a:tabLst>
                          <a:tab pos="314960" algn="l"/>
                        </a:tabLst>
                      </a:pPr>
                      <a:r>
                        <a:rPr sz="2100" baseline="1984" dirty="0">
                          <a:latin typeface="Times New Roman"/>
                          <a:cs typeface="Times New Roman"/>
                        </a:rPr>
                        <a:t>Preparing</a:t>
                      </a:r>
                      <a:r>
                        <a:rPr sz="2100" spc="-75" baseline="1984" dirty="0">
                          <a:latin typeface="Times New Roman"/>
                          <a:cs typeface="Times New Roman"/>
                        </a:rPr>
                        <a:t> </a:t>
                      </a:r>
                      <a:r>
                        <a:rPr sz="2100" baseline="1984" dirty="0">
                          <a:latin typeface="Times New Roman"/>
                          <a:cs typeface="Times New Roman"/>
                        </a:rPr>
                        <a:t>the</a:t>
                      </a:r>
                      <a:r>
                        <a:rPr sz="2100" spc="-30" baseline="1984" dirty="0">
                          <a:latin typeface="Times New Roman"/>
                          <a:cs typeface="Times New Roman"/>
                        </a:rPr>
                        <a:t> </a:t>
                      </a:r>
                      <a:r>
                        <a:rPr sz="2100" baseline="1984" dirty="0">
                          <a:latin typeface="Times New Roman"/>
                          <a:cs typeface="Times New Roman"/>
                        </a:rPr>
                        <a:t>tax</a:t>
                      </a:r>
                      <a:r>
                        <a:rPr sz="2100" spc="-22" baseline="1984" dirty="0">
                          <a:latin typeface="Times New Roman"/>
                          <a:cs typeface="Times New Roman"/>
                        </a:rPr>
                        <a:t> </a:t>
                      </a:r>
                      <a:r>
                        <a:rPr sz="2100" baseline="1984" dirty="0">
                          <a:latin typeface="Times New Roman"/>
                          <a:cs typeface="Times New Roman"/>
                        </a:rPr>
                        <a:t>computations,</a:t>
                      </a:r>
                      <a:r>
                        <a:rPr sz="2100" spc="-52" baseline="1984" dirty="0">
                          <a:latin typeface="Times New Roman"/>
                          <a:cs typeface="Times New Roman"/>
                        </a:rPr>
                        <a:t> </a:t>
                      </a:r>
                      <a:r>
                        <a:rPr sz="2100" baseline="1984" dirty="0">
                          <a:latin typeface="Times New Roman"/>
                          <a:cs typeface="Times New Roman"/>
                        </a:rPr>
                        <a:t>deferred</a:t>
                      </a:r>
                      <a:r>
                        <a:rPr sz="2100" spc="-52" baseline="1984" dirty="0">
                          <a:latin typeface="Times New Roman"/>
                          <a:cs typeface="Times New Roman"/>
                        </a:rPr>
                        <a:t> </a:t>
                      </a:r>
                      <a:r>
                        <a:rPr sz="2100" baseline="1984" dirty="0">
                          <a:latin typeface="Times New Roman"/>
                          <a:cs typeface="Times New Roman"/>
                        </a:rPr>
                        <a:t>taxes</a:t>
                      </a:r>
                      <a:r>
                        <a:rPr sz="2100" spc="-22" baseline="1984" dirty="0">
                          <a:latin typeface="Times New Roman"/>
                          <a:cs typeface="Times New Roman"/>
                        </a:rPr>
                        <a:t> </a:t>
                      </a:r>
                      <a:r>
                        <a:rPr sz="2100" baseline="1984" dirty="0">
                          <a:latin typeface="Times New Roman"/>
                          <a:cs typeface="Times New Roman"/>
                        </a:rPr>
                        <a:t>and</a:t>
                      </a:r>
                      <a:r>
                        <a:rPr sz="2100" spc="-37" baseline="1984" dirty="0">
                          <a:latin typeface="Times New Roman"/>
                          <a:cs typeface="Times New Roman"/>
                        </a:rPr>
                        <a:t> </a:t>
                      </a:r>
                      <a:r>
                        <a:rPr sz="2100" baseline="1984" dirty="0">
                          <a:latin typeface="Times New Roman"/>
                          <a:cs typeface="Times New Roman"/>
                        </a:rPr>
                        <a:t>effective</a:t>
                      </a:r>
                      <a:r>
                        <a:rPr sz="2100" spc="-44" baseline="1984" dirty="0">
                          <a:latin typeface="Times New Roman"/>
                          <a:cs typeface="Times New Roman"/>
                        </a:rPr>
                        <a:t> </a:t>
                      </a:r>
                      <a:r>
                        <a:rPr sz="2100" baseline="1984" dirty="0">
                          <a:latin typeface="Times New Roman"/>
                          <a:cs typeface="Times New Roman"/>
                        </a:rPr>
                        <a:t>tax</a:t>
                      </a:r>
                      <a:r>
                        <a:rPr sz="2100" spc="-37" baseline="1984" dirty="0">
                          <a:latin typeface="Times New Roman"/>
                          <a:cs typeface="Times New Roman"/>
                        </a:rPr>
                        <a:t> </a:t>
                      </a:r>
                      <a:r>
                        <a:rPr sz="2100" spc="-15" baseline="1984" dirty="0">
                          <a:latin typeface="Times New Roman"/>
                          <a:cs typeface="Times New Roman"/>
                        </a:rPr>
                        <a:t>recon.</a:t>
                      </a:r>
                      <a:endParaRPr sz="2100" baseline="1984" dirty="0">
                        <a:latin typeface="Times New Roman"/>
                        <a:cs typeface="Times New Roman"/>
                      </a:endParaRPr>
                    </a:p>
                  </a:txBody>
                  <a:tcPr marL="0" marR="0" marT="6096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1324558">
                <a:tc>
                  <a:txBody>
                    <a:bodyPr/>
                    <a:lstStyle/>
                    <a:p>
                      <a:pPr>
                        <a:lnSpc>
                          <a:spcPct val="100000"/>
                        </a:lnSpc>
                      </a:pPr>
                      <a:endParaRPr sz="1500" dirty="0">
                        <a:latin typeface="Times New Roman"/>
                        <a:cs typeface="Times New Roman"/>
                      </a:endParaRPr>
                    </a:p>
                    <a:p>
                      <a:pPr marL="100330" marR="407670">
                        <a:lnSpc>
                          <a:spcPct val="100000"/>
                        </a:lnSpc>
                      </a:pPr>
                      <a:r>
                        <a:rPr sz="1400" b="1" dirty="0">
                          <a:solidFill>
                            <a:srgbClr val="990000"/>
                          </a:solidFill>
                          <a:latin typeface="Times New Roman"/>
                          <a:cs typeface="Times New Roman"/>
                        </a:rPr>
                        <a:t>Indirect</a:t>
                      </a:r>
                      <a:r>
                        <a:rPr sz="1400" b="1" spc="-85" dirty="0">
                          <a:solidFill>
                            <a:srgbClr val="990000"/>
                          </a:solidFill>
                          <a:latin typeface="Times New Roman"/>
                          <a:cs typeface="Times New Roman"/>
                        </a:rPr>
                        <a:t> </a:t>
                      </a:r>
                      <a:r>
                        <a:rPr sz="1400" b="1" spc="-50" dirty="0">
                          <a:solidFill>
                            <a:srgbClr val="990000"/>
                          </a:solidFill>
                          <a:latin typeface="Times New Roman"/>
                          <a:cs typeface="Times New Roman"/>
                        </a:rPr>
                        <a:t>Tax </a:t>
                      </a:r>
                      <a:r>
                        <a:rPr sz="1400" b="1" spc="-10" dirty="0">
                          <a:solidFill>
                            <a:srgbClr val="990000"/>
                          </a:solidFill>
                          <a:latin typeface="Times New Roman"/>
                          <a:cs typeface="Times New Roman"/>
                        </a:rPr>
                        <a:t>Services</a:t>
                      </a:r>
                      <a:endParaRPr sz="1400" dirty="0">
                        <a:latin typeface="Times New Roman"/>
                        <a:cs typeface="Times New Roman"/>
                      </a:endParaRPr>
                    </a:p>
                  </a:txBody>
                  <a:tcPr marL="0" marR="0" marT="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314325" indent="-122555">
                        <a:lnSpc>
                          <a:spcPct val="100000"/>
                        </a:lnSpc>
                        <a:spcBef>
                          <a:spcPts val="1015"/>
                        </a:spcBef>
                        <a:buFont typeface="MS PGothic"/>
                        <a:buChar char="►"/>
                        <a:tabLst>
                          <a:tab pos="314960" algn="l"/>
                        </a:tabLst>
                      </a:pPr>
                      <a:r>
                        <a:rPr sz="2100" baseline="1984" dirty="0">
                          <a:latin typeface="Times New Roman"/>
                          <a:cs typeface="Times New Roman"/>
                        </a:rPr>
                        <a:t>GST</a:t>
                      </a:r>
                      <a:r>
                        <a:rPr sz="2100" spc="-60" baseline="1984" dirty="0">
                          <a:latin typeface="Times New Roman"/>
                          <a:cs typeface="Times New Roman"/>
                        </a:rPr>
                        <a:t> </a:t>
                      </a:r>
                      <a:r>
                        <a:rPr sz="2100" baseline="1984" dirty="0">
                          <a:latin typeface="Times New Roman"/>
                          <a:cs typeface="Times New Roman"/>
                        </a:rPr>
                        <a:t>audits</a:t>
                      </a:r>
                      <a:r>
                        <a:rPr sz="2100" spc="-60" baseline="1984" dirty="0">
                          <a:latin typeface="Times New Roman"/>
                          <a:cs typeface="Times New Roman"/>
                        </a:rPr>
                        <a:t> </a:t>
                      </a:r>
                      <a:r>
                        <a:rPr sz="2100" baseline="1984" dirty="0">
                          <a:latin typeface="Times New Roman"/>
                          <a:cs typeface="Times New Roman"/>
                        </a:rPr>
                        <a:t>and</a:t>
                      </a:r>
                      <a:r>
                        <a:rPr sz="2100" spc="-30" baseline="1984" dirty="0">
                          <a:latin typeface="Times New Roman"/>
                          <a:cs typeface="Times New Roman"/>
                        </a:rPr>
                        <a:t> </a:t>
                      </a:r>
                      <a:r>
                        <a:rPr sz="2100" baseline="1984" dirty="0">
                          <a:latin typeface="Times New Roman"/>
                          <a:cs typeface="Times New Roman"/>
                        </a:rPr>
                        <a:t>reconciliation</a:t>
                      </a:r>
                      <a:r>
                        <a:rPr sz="2100" spc="-75" baseline="1984" dirty="0">
                          <a:latin typeface="Times New Roman"/>
                          <a:cs typeface="Times New Roman"/>
                        </a:rPr>
                        <a:t> </a:t>
                      </a:r>
                      <a:r>
                        <a:rPr sz="2100" baseline="1984" dirty="0">
                          <a:latin typeface="Times New Roman"/>
                          <a:cs typeface="Times New Roman"/>
                        </a:rPr>
                        <a:t>statements</a:t>
                      </a:r>
                      <a:r>
                        <a:rPr sz="2100" spc="-30" baseline="1984" dirty="0">
                          <a:latin typeface="Times New Roman"/>
                          <a:cs typeface="Times New Roman"/>
                        </a:rPr>
                        <a:t> </a:t>
                      </a:r>
                      <a:r>
                        <a:rPr sz="2100" baseline="1984" dirty="0">
                          <a:latin typeface="Times New Roman"/>
                          <a:cs typeface="Times New Roman"/>
                        </a:rPr>
                        <a:t>in</a:t>
                      </a:r>
                      <a:r>
                        <a:rPr sz="2100" spc="-30" baseline="1984" dirty="0">
                          <a:latin typeface="Times New Roman"/>
                          <a:cs typeface="Times New Roman"/>
                        </a:rPr>
                        <a:t> </a:t>
                      </a:r>
                      <a:r>
                        <a:rPr sz="2100" baseline="1984" dirty="0">
                          <a:latin typeface="Times New Roman"/>
                          <a:cs typeface="Times New Roman"/>
                        </a:rPr>
                        <a:t>9</a:t>
                      </a:r>
                      <a:r>
                        <a:rPr sz="2100" spc="-30" baseline="1984" dirty="0">
                          <a:latin typeface="Times New Roman"/>
                          <a:cs typeface="Times New Roman"/>
                        </a:rPr>
                        <a:t> </a:t>
                      </a:r>
                      <a:r>
                        <a:rPr sz="2100" baseline="1984" dirty="0">
                          <a:latin typeface="Times New Roman"/>
                          <a:cs typeface="Times New Roman"/>
                        </a:rPr>
                        <a:t>&amp; </a:t>
                      </a:r>
                      <a:r>
                        <a:rPr sz="2100" spc="-37" baseline="1984" dirty="0">
                          <a:latin typeface="Times New Roman"/>
                          <a:cs typeface="Times New Roman"/>
                        </a:rPr>
                        <a:t>9C;</a:t>
                      </a:r>
                      <a:endParaRPr sz="2100" baseline="1984">
                        <a:latin typeface="Times New Roman"/>
                        <a:cs typeface="Times New Roman"/>
                      </a:endParaRPr>
                    </a:p>
                    <a:p>
                      <a:pPr marL="314325" indent="-122555">
                        <a:lnSpc>
                          <a:spcPct val="100000"/>
                        </a:lnSpc>
                        <a:buFont typeface="MS PGothic"/>
                        <a:buChar char="►"/>
                        <a:tabLst>
                          <a:tab pos="314960" algn="l"/>
                        </a:tabLst>
                      </a:pPr>
                      <a:r>
                        <a:rPr sz="2100" baseline="1984" dirty="0">
                          <a:latin typeface="Times New Roman"/>
                          <a:cs typeface="Times New Roman"/>
                        </a:rPr>
                        <a:t>Department</a:t>
                      </a:r>
                      <a:r>
                        <a:rPr sz="2100" spc="-67" baseline="1984" dirty="0">
                          <a:latin typeface="Times New Roman"/>
                          <a:cs typeface="Times New Roman"/>
                        </a:rPr>
                        <a:t> </a:t>
                      </a:r>
                      <a:r>
                        <a:rPr sz="2100" baseline="1984" dirty="0">
                          <a:latin typeface="Times New Roman"/>
                          <a:cs typeface="Times New Roman"/>
                        </a:rPr>
                        <a:t>Liaisoning</a:t>
                      </a:r>
                      <a:r>
                        <a:rPr sz="2100" spc="-37" baseline="1984" dirty="0">
                          <a:latin typeface="Times New Roman"/>
                          <a:cs typeface="Times New Roman"/>
                        </a:rPr>
                        <a:t> </a:t>
                      </a:r>
                      <a:r>
                        <a:rPr sz="2100" baseline="1984" dirty="0">
                          <a:latin typeface="Times New Roman"/>
                          <a:cs typeface="Times New Roman"/>
                        </a:rPr>
                        <a:t>and</a:t>
                      </a:r>
                      <a:r>
                        <a:rPr sz="2100" spc="-179" baseline="1984" dirty="0">
                          <a:latin typeface="Times New Roman"/>
                          <a:cs typeface="Times New Roman"/>
                        </a:rPr>
                        <a:t> </a:t>
                      </a:r>
                      <a:r>
                        <a:rPr sz="2100" spc="-15" baseline="1984" dirty="0">
                          <a:latin typeface="Times New Roman"/>
                          <a:cs typeface="Times New Roman"/>
                        </a:rPr>
                        <a:t>Assessments;</a:t>
                      </a:r>
                      <a:endParaRPr sz="2100" baseline="1984">
                        <a:latin typeface="Times New Roman"/>
                        <a:cs typeface="Times New Roman"/>
                      </a:endParaRPr>
                    </a:p>
                    <a:p>
                      <a:pPr marL="305435" indent="-113030">
                        <a:lnSpc>
                          <a:spcPct val="100000"/>
                        </a:lnSpc>
                        <a:spcBef>
                          <a:spcPts val="5"/>
                        </a:spcBef>
                        <a:buFont typeface="MS PGothic"/>
                        <a:buChar char="►"/>
                        <a:tabLst>
                          <a:tab pos="305435" algn="l"/>
                        </a:tabLst>
                      </a:pPr>
                      <a:r>
                        <a:rPr sz="2100" baseline="1984" dirty="0">
                          <a:latin typeface="Times New Roman"/>
                          <a:cs typeface="Times New Roman"/>
                        </a:rPr>
                        <a:t>All</a:t>
                      </a:r>
                      <a:r>
                        <a:rPr sz="2100" spc="-30" baseline="1984" dirty="0">
                          <a:latin typeface="Times New Roman"/>
                          <a:cs typeface="Times New Roman"/>
                        </a:rPr>
                        <a:t> </a:t>
                      </a:r>
                      <a:r>
                        <a:rPr sz="2100" baseline="1984" dirty="0">
                          <a:latin typeface="Times New Roman"/>
                          <a:cs typeface="Times New Roman"/>
                        </a:rPr>
                        <a:t>GST</a:t>
                      </a:r>
                      <a:r>
                        <a:rPr sz="2100" spc="-60" baseline="1984" dirty="0">
                          <a:latin typeface="Times New Roman"/>
                          <a:cs typeface="Times New Roman"/>
                        </a:rPr>
                        <a:t> </a:t>
                      </a:r>
                      <a:r>
                        <a:rPr sz="2100" baseline="1984" dirty="0">
                          <a:latin typeface="Times New Roman"/>
                          <a:cs typeface="Times New Roman"/>
                        </a:rPr>
                        <a:t>related</a:t>
                      </a:r>
                      <a:r>
                        <a:rPr sz="2100" spc="-37" baseline="1984" dirty="0">
                          <a:latin typeface="Times New Roman"/>
                          <a:cs typeface="Times New Roman"/>
                        </a:rPr>
                        <a:t> </a:t>
                      </a:r>
                      <a:r>
                        <a:rPr sz="2100" spc="-15" baseline="1984" dirty="0">
                          <a:latin typeface="Times New Roman"/>
                          <a:cs typeface="Times New Roman"/>
                        </a:rPr>
                        <a:t>compliances;</a:t>
                      </a:r>
                      <a:endParaRPr sz="2100" baseline="1984">
                        <a:latin typeface="Times New Roman"/>
                        <a:cs typeface="Times New Roman"/>
                      </a:endParaRPr>
                    </a:p>
                    <a:p>
                      <a:pPr marL="314325" indent="-122555">
                        <a:lnSpc>
                          <a:spcPts val="1545"/>
                        </a:lnSpc>
                        <a:buFont typeface="MS PGothic"/>
                        <a:buChar char="►"/>
                        <a:tabLst>
                          <a:tab pos="314960" algn="l"/>
                        </a:tabLst>
                      </a:pPr>
                      <a:r>
                        <a:rPr sz="2100" baseline="1984" dirty="0">
                          <a:latin typeface="Times New Roman"/>
                          <a:cs typeface="Times New Roman"/>
                        </a:rPr>
                        <a:t>GSTR</a:t>
                      </a:r>
                      <a:r>
                        <a:rPr sz="2100" spc="-7" baseline="1984" dirty="0">
                          <a:latin typeface="Times New Roman"/>
                          <a:cs typeface="Times New Roman"/>
                        </a:rPr>
                        <a:t> </a:t>
                      </a:r>
                      <a:r>
                        <a:rPr sz="2100" spc="-15" baseline="1984" dirty="0">
                          <a:latin typeface="Times New Roman"/>
                          <a:cs typeface="Times New Roman"/>
                        </a:rPr>
                        <a:t>2A-</a:t>
                      </a:r>
                      <a:r>
                        <a:rPr sz="2100" baseline="1984" dirty="0">
                          <a:latin typeface="Times New Roman"/>
                          <a:cs typeface="Times New Roman"/>
                        </a:rPr>
                        <a:t>2B</a:t>
                      </a:r>
                      <a:r>
                        <a:rPr sz="2100" spc="-30" baseline="1984" dirty="0">
                          <a:latin typeface="Times New Roman"/>
                          <a:cs typeface="Times New Roman"/>
                        </a:rPr>
                        <a:t> </a:t>
                      </a:r>
                      <a:r>
                        <a:rPr sz="2100" baseline="1984" dirty="0">
                          <a:latin typeface="Times New Roman"/>
                          <a:cs typeface="Times New Roman"/>
                        </a:rPr>
                        <a:t>recon,</a:t>
                      </a:r>
                      <a:r>
                        <a:rPr sz="2100" spc="-37" baseline="1984" dirty="0">
                          <a:latin typeface="Times New Roman"/>
                          <a:cs typeface="Times New Roman"/>
                        </a:rPr>
                        <a:t> </a:t>
                      </a:r>
                      <a:r>
                        <a:rPr sz="2100" baseline="1984" dirty="0">
                          <a:latin typeface="Times New Roman"/>
                          <a:cs typeface="Times New Roman"/>
                        </a:rPr>
                        <a:t>RCM</a:t>
                      </a:r>
                      <a:r>
                        <a:rPr sz="2100" spc="-7" baseline="1984" dirty="0">
                          <a:latin typeface="Times New Roman"/>
                          <a:cs typeface="Times New Roman"/>
                        </a:rPr>
                        <a:t> </a:t>
                      </a:r>
                      <a:r>
                        <a:rPr sz="2100" baseline="1984" dirty="0">
                          <a:latin typeface="Times New Roman"/>
                          <a:cs typeface="Times New Roman"/>
                        </a:rPr>
                        <a:t>applicability</a:t>
                      </a:r>
                      <a:r>
                        <a:rPr sz="2100" spc="-52" baseline="1984" dirty="0">
                          <a:latin typeface="Times New Roman"/>
                          <a:cs typeface="Times New Roman"/>
                        </a:rPr>
                        <a:t> </a:t>
                      </a:r>
                      <a:r>
                        <a:rPr sz="2100" spc="-30" baseline="1984" dirty="0">
                          <a:latin typeface="Times New Roman"/>
                          <a:cs typeface="Times New Roman"/>
                        </a:rPr>
                        <a:t>etc.</a:t>
                      </a:r>
                      <a:endParaRPr sz="2100" baseline="1984">
                        <a:latin typeface="Times New Roman"/>
                        <a:cs typeface="Times New Roman"/>
                      </a:endParaRPr>
                    </a:p>
                  </a:txBody>
                  <a:tcPr marL="0" marR="0" marT="1289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1484434">
                <a:tc>
                  <a:txBody>
                    <a:bodyPr/>
                    <a:lstStyle/>
                    <a:p>
                      <a:pPr marL="100330">
                        <a:lnSpc>
                          <a:spcPct val="100000"/>
                        </a:lnSpc>
                      </a:pPr>
                      <a:r>
                        <a:rPr sz="1400" b="1" spc="-10" dirty="0">
                          <a:solidFill>
                            <a:srgbClr val="990000"/>
                          </a:solidFill>
                          <a:latin typeface="Times New Roman"/>
                          <a:cs typeface="Times New Roman"/>
                        </a:rPr>
                        <a:t>Transfer</a:t>
                      </a:r>
                      <a:endParaRPr sz="1400" dirty="0">
                        <a:latin typeface="Times New Roman"/>
                        <a:cs typeface="Times New Roman"/>
                      </a:endParaRPr>
                    </a:p>
                    <a:p>
                      <a:pPr marL="100330">
                        <a:lnSpc>
                          <a:spcPts val="1605"/>
                        </a:lnSpc>
                      </a:pPr>
                      <a:r>
                        <a:rPr sz="1400" b="1" spc="-10" dirty="0">
                          <a:solidFill>
                            <a:srgbClr val="990000"/>
                          </a:solidFill>
                          <a:latin typeface="Times New Roman"/>
                          <a:cs typeface="Times New Roman"/>
                        </a:rPr>
                        <a:t>Pricing</a:t>
                      </a:r>
                      <a:endParaRPr sz="1400" dirty="0">
                        <a:latin typeface="Times New Roman"/>
                        <a:cs typeface="Times New Roman"/>
                      </a:endParaRPr>
                    </a:p>
                  </a:txBody>
                  <a:tcPr marL="0" marR="0" marT="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311150" indent="-119380">
                        <a:lnSpc>
                          <a:spcPct val="100000"/>
                        </a:lnSpc>
                        <a:spcBef>
                          <a:spcPts val="270"/>
                        </a:spcBef>
                        <a:buFont typeface="MS PGothic"/>
                        <a:buChar char="►"/>
                        <a:tabLst>
                          <a:tab pos="311785" algn="l"/>
                        </a:tabLst>
                      </a:pPr>
                      <a:r>
                        <a:rPr sz="2100" baseline="1984" dirty="0">
                          <a:latin typeface="Times New Roman"/>
                          <a:cs typeface="Times New Roman"/>
                        </a:rPr>
                        <a:t>Transfer</a:t>
                      </a:r>
                      <a:r>
                        <a:rPr sz="2100" spc="-82" baseline="1984" dirty="0">
                          <a:latin typeface="Times New Roman"/>
                          <a:cs typeface="Times New Roman"/>
                        </a:rPr>
                        <a:t> </a:t>
                      </a:r>
                      <a:r>
                        <a:rPr sz="2100" baseline="1984" dirty="0">
                          <a:latin typeface="Times New Roman"/>
                          <a:cs typeface="Times New Roman"/>
                        </a:rPr>
                        <a:t>Pricing</a:t>
                      </a:r>
                      <a:r>
                        <a:rPr sz="2100" spc="-52" baseline="1984" dirty="0">
                          <a:latin typeface="Times New Roman"/>
                          <a:cs typeface="Times New Roman"/>
                        </a:rPr>
                        <a:t> </a:t>
                      </a:r>
                      <a:r>
                        <a:rPr sz="2100" spc="-15" baseline="1984" dirty="0">
                          <a:latin typeface="Times New Roman"/>
                          <a:cs typeface="Times New Roman"/>
                        </a:rPr>
                        <a:t>Planning;</a:t>
                      </a:r>
                      <a:endParaRPr sz="2100" baseline="1984" dirty="0">
                        <a:latin typeface="Times New Roman"/>
                        <a:cs typeface="Times New Roman"/>
                      </a:endParaRPr>
                    </a:p>
                    <a:p>
                      <a:pPr marL="314325" indent="-122555">
                        <a:lnSpc>
                          <a:spcPct val="100000"/>
                        </a:lnSpc>
                        <a:buFont typeface="MS PGothic"/>
                        <a:buChar char="►"/>
                        <a:tabLst>
                          <a:tab pos="314960" algn="l"/>
                        </a:tabLst>
                      </a:pPr>
                      <a:r>
                        <a:rPr sz="2100" baseline="1984" dirty="0">
                          <a:latin typeface="Times New Roman"/>
                          <a:cs typeface="Times New Roman"/>
                        </a:rPr>
                        <a:t>Compliance</a:t>
                      </a:r>
                      <a:r>
                        <a:rPr sz="2100" spc="-30" baseline="1984" dirty="0">
                          <a:latin typeface="Times New Roman"/>
                          <a:cs typeface="Times New Roman"/>
                        </a:rPr>
                        <a:t> </a:t>
                      </a:r>
                      <a:r>
                        <a:rPr sz="2100" baseline="1984" dirty="0">
                          <a:latin typeface="Times New Roman"/>
                          <a:cs typeface="Times New Roman"/>
                        </a:rPr>
                        <a:t>and</a:t>
                      </a:r>
                      <a:r>
                        <a:rPr sz="2100" spc="-30" baseline="1984" dirty="0">
                          <a:latin typeface="Times New Roman"/>
                          <a:cs typeface="Times New Roman"/>
                        </a:rPr>
                        <a:t> </a:t>
                      </a:r>
                      <a:r>
                        <a:rPr sz="2100" spc="-15" baseline="1984" dirty="0">
                          <a:latin typeface="Times New Roman"/>
                          <a:cs typeface="Times New Roman"/>
                        </a:rPr>
                        <a:t>Documentation;</a:t>
                      </a:r>
                      <a:endParaRPr sz="2100" baseline="1984" dirty="0">
                        <a:latin typeface="Times New Roman"/>
                        <a:cs typeface="Times New Roman"/>
                      </a:endParaRPr>
                    </a:p>
                    <a:p>
                      <a:pPr marL="314325" indent="-122555">
                        <a:lnSpc>
                          <a:spcPct val="100000"/>
                        </a:lnSpc>
                        <a:buFont typeface="MS PGothic"/>
                        <a:buChar char="►"/>
                        <a:tabLst>
                          <a:tab pos="314960" algn="l"/>
                        </a:tabLst>
                      </a:pPr>
                      <a:r>
                        <a:rPr sz="2100" baseline="1984" dirty="0">
                          <a:latin typeface="Times New Roman"/>
                          <a:cs typeface="Times New Roman"/>
                        </a:rPr>
                        <a:t>Integrated</a:t>
                      </a:r>
                      <a:r>
                        <a:rPr sz="2100" spc="-60" baseline="1984" dirty="0">
                          <a:latin typeface="Times New Roman"/>
                          <a:cs typeface="Times New Roman"/>
                        </a:rPr>
                        <a:t> </a:t>
                      </a:r>
                      <a:r>
                        <a:rPr sz="2100" baseline="1984" dirty="0">
                          <a:latin typeface="Times New Roman"/>
                          <a:cs typeface="Times New Roman"/>
                        </a:rPr>
                        <a:t>tax </a:t>
                      </a:r>
                      <a:r>
                        <a:rPr sz="2100" spc="-15" baseline="1984" dirty="0">
                          <a:latin typeface="Times New Roman"/>
                          <a:cs typeface="Times New Roman"/>
                        </a:rPr>
                        <a:t>planning;</a:t>
                      </a:r>
                      <a:endParaRPr sz="2100" baseline="1984" dirty="0">
                        <a:latin typeface="Times New Roman"/>
                        <a:cs typeface="Times New Roman"/>
                      </a:endParaRPr>
                    </a:p>
                    <a:p>
                      <a:pPr marL="311150" indent="-119380">
                        <a:lnSpc>
                          <a:spcPct val="100000"/>
                        </a:lnSpc>
                        <a:buFont typeface="MS PGothic"/>
                        <a:buChar char="►"/>
                        <a:tabLst>
                          <a:tab pos="311785" algn="l"/>
                        </a:tabLst>
                      </a:pPr>
                      <a:r>
                        <a:rPr sz="2100" baseline="1984" dirty="0">
                          <a:latin typeface="Times New Roman"/>
                          <a:cs typeface="Times New Roman"/>
                        </a:rPr>
                        <a:t>Transfer</a:t>
                      </a:r>
                      <a:r>
                        <a:rPr sz="2100" spc="-67" baseline="1984" dirty="0">
                          <a:latin typeface="Times New Roman"/>
                          <a:cs typeface="Times New Roman"/>
                        </a:rPr>
                        <a:t> </a:t>
                      </a:r>
                      <a:r>
                        <a:rPr sz="2100" baseline="1984" dirty="0">
                          <a:latin typeface="Times New Roman"/>
                          <a:cs typeface="Times New Roman"/>
                        </a:rPr>
                        <a:t>pricing</a:t>
                      </a:r>
                      <a:r>
                        <a:rPr sz="2100" spc="-82" baseline="1984" dirty="0">
                          <a:latin typeface="Times New Roman"/>
                          <a:cs typeface="Times New Roman"/>
                        </a:rPr>
                        <a:t> </a:t>
                      </a:r>
                      <a:r>
                        <a:rPr sz="2100" baseline="1984" dirty="0">
                          <a:latin typeface="Times New Roman"/>
                          <a:cs typeface="Times New Roman"/>
                        </a:rPr>
                        <a:t>audit</a:t>
                      </a:r>
                      <a:r>
                        <a:rPr sz="2100" spc="-52" baseline="1984" dirty="0">
                          <a:latin typeface="Times New Roman"/>
                          <a:cs typeface="Times New Roman"/>
                        </a:rPr>
                        <a:t> </a:t>
                      </a:r>
                      <a:r>
                        <a:rPr sz="2100" baseline="1984" dirty="0">
                          <a:latin typeface="Times New Roman"/>
                          <a:cs typeface="Times New Roman"/>
                        </a:rPr>
                        <a:t>services</a:t>
                      </a:r>
                      <a:r>
                        <a:rPr sz="2100" spc="-37" baseline="1984" dirty="0">
                          <a:latin typeface="Times New Roman"/>
                          <a:cs typeface="Times New Roman"/>
                        </a:rPr>
                        <a:t> </a:t>
                      </a:r>
                      <a:r>
                        <a:rPr sz="2100" baseline="1984" dirty="0">
                          <a:latin typeface="Times New Roman"/>
                          <a:cs typeface="Times New Roman"/>
                        </a:rPr>
                        <a:t>and</a:t>
                      </a:r>
                      <a:r>
                        <a:rPr sz="2100" spc="-37" baseline="1984" dirty="0">
                          <a:latin typeface="Times New Roman"/>
                          <a:cs typeface="Times New Roman"/>
                        </a:rPr>
                        <a:t> </a:t>
                      </a:r>
                      <a:r>
                        <a:rPr sz="2100" baseline="1984" dirty="0">
                          <a:latin typeface="Times New Roman"/>
                          <a:cs typeface="Times New Roman"/>
                        </a:rPr>
                        <a:t>representation</a:t>
                      </a:r>
                      <a:r>
                        <a:rPr sz="2100" spc="-22" baseline="1984" dirty="0">
                          <a:latin typeface="Times New Roman"/>
                          <a:cs typeface="Times New Roman"/>
                        </a:rPr>
                        <a:t> </a:t>
                      </a:r>
                      <a:r>
                        <a:rPr sz="2100" baseline="1984" dirty="0">
                          <a:latin typeface="Times New Roman"/>
                          <a:cs typeface="Times New Roman"/>
                        </a:rPr>
                        <a:t>before</a:t>
                      </a:r>
                      <a:r>
                        <a:rPr sz="2100" spc="-60" baseline="1984" dirty="0">
                          <a:latin typeface="Times New Roman"/>
                          <a:cs typeface="Times New Roman"/>
                        </a:rPr>
                        <a:t> </a:t>
                      </a:r>
                      <a:r>
                        <a:rPr sz="2100" baseline="1984" dirty="0">
                          <a:latin typeface="Times New Roman"/>
                          <a:cs typeface="Times New Roman"/>
                        </a:rPr>
                        <a:t>competent</a:t>
                      </a:r>
                      <a:r>
                        <a:rPr sz="2100" spc="-44" baseline="1984" dirty="0">
                          <a:latin typeface="Times New Roman"/>
                          <a:cs typeface="Times New Roman"/>
                        </a:rPr>
                        <a:t> </a:t>
                      </a:r>
                      <a:r>
                        <a:rPr sz="2100" spc="-15" baseline="1984" dirty="0">
                          <a:latin typeface="Times New Roman"/>
                          <a:cs typeface="Times New Roman"/>
                        </a:rPr>
                        <a:t>authority;</a:t>
                      </a:r>
                      <a:endParaRPr sz="2100" baseline="1984" dirty="0">
                        <a:latin typeface="Times New Roman"/>
                        <a:cs typeface="Times New Roman"/>
                      </a:endParaRPr>
                    </a:p>
                    <a:p>
                      <a:pPr marL="314325" indent="-122555">
                        <a:lnSpc>
                          <a:spcPts val="1545"/>
                        </a:lnSpc>
                        <a:buFont typeface="MS PGothic"/>
                        <a:buChar char="►"/>
                        <a:tabLst>
                          <a:tab pos="314960" algn="l"/>
                        </a:tabLst>
                      </a:pPr>
                      <a:r>
                        <a:rPr sz="2100" baseline="1984" dirty="0">
                          <a:latin typeface="Times New Roman"/>
                          <a:cs typeface="Times New Roman"/>
                        </a:rPr>
                        <a:t>Filing</a:t>
                      </a:r>
                      <a:r>
                        <a:rPr sz="2100" spc="-75" baseline="1984" dirty="0">
                          <a:latin typeface="Times New Roman"/>
                          <a:cs typeface="Times New Roman"/>
                        </a:rPr>
                        <a:t> </a:t>
                      </a:r>
                      <a:r>
                        <a:rPr sz="2100" baseline="1984" dirty="0">
                          <a:latin typeface="Times New Roman"/>
                          <a:cs typeface="Times New Roman"/>
                        </a:rPr>
                        <a:t>of</a:t>
                      </a:r>
                      <a:r>
                        <a:rPr sz="2100" spc="-7" baseline="1984" dirty="0">
                          <a:latin typeface="Times New Roman"/>
                          <a:cs typeface="Times New Roman"/>
                        </a:rPr>
                        <a:t> </a:t>
                      </a:r>
                      <a:r>
                        <a:rPr sz="2100" baseline="1984" dirty="0">
                          <a:latin typeface="Times New Roman"/>
                          <a:cs typeface="Times New Roman"/>
                        </a:rPr>
                        <a:t>Form</a:t>
                      </a:r>
                      <a:r>
                        <a:rPr sz="2100" spc="-44" baseline="1984" dirty="0">
                          <a:latin typeface="Times New Roman"/>
                          <a:cs typeface="Times New Roman"/>
                        </a:rPr>
                        <a:t> </a:t>
                      </a:r>
                      <a:r>
                        <a:rPr sz="2100" spc="-15" baseline="1984" dirty="0">
                          <a:latin typeface="Times New Roman"/>
                          <a:cs typeface="Times New Roman"/>
                        </a:rPr>
                        <a:t>3CEB.</a:t>
                      </a:r>
                      <a:endParaRPr sz="2100" baseline="1984" dirty="0">
                        <a:latin typeface="Times New Roman"/>
                        <a:cs typeface="Times New Roman"/>
                      </a:endParaRPr>
                    </a:p>
                  </a:txBody>
                  <a:tcPr marL="0" marR="0" marT="3429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bl>
          </a:graphicData>
        </a:graphic>
      </p:graphicFrame>
      <p:pic>
        <p:nvPicPr>
          <p:cNvPr id="9" name="object 9"/>
          <p:cNvPicPr/>
          <p:nvPr/>
        </p:nvPicPr>
        <p:blipFill>
          <a:blip r:embed="rId2" cstate="print"/>
          <a:stretch>
            <a:fillRect/>
          </a:stretch>
        </p:blipFill>
        <p:spPr>
          <a:xfrm>
            <a:off x="1524000" y="609600"/>
            <a:ext cx="9144000" cy="6515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3131714325"/>
              </p:ext>
            </p:extLst>
          </p:nvPr>
        </p:nvGraphicFramePr>
        <p:xfrm>
          <a:off x="1524000" y="-48902"/>
          <a:ext cx="9142730" cy="685165"/>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gridCol w="2190750">
                  <a:extLst>
                    <a:ext uri="{9D8B030D-6E8A-4147-A177-3AD203B41FA5}">
                      <a16:colId xmlns:a16="http://schemas.microsoft.com/office/drawing/2014/main" val="20001"/>
                    </a:ext>
                  </a:extLst>
                </a:gridCol>
                <a:gridCol w="2380615">
                  <a:extLst>
                    <a:ext uri="{9D8B030D-6E8A-4147-A177-3AD203B41FA5}">
                      <a16:colId xmlns:a16="http://schemas.microsoft.com/office/drawing/2014/main" val="20002"/>
                    </a:ext>
                  </a:extLst>
                </a:gridCol>
                <a:gridCol w="2285365">
                  <a:extLst>
                    <a:ext uri="{9D8B030D-6E8A-4147-A177-3AD203B41FA5}">
                      <a16:colId xmlns:a16="http://schemas.microsoft.com/office/drawing/2014/main" val="20003"/>
                    </a:ext>
                  </a:extLst>
                </a:gridCol>
              </a:tblGrid>
              <a:tr h="685165">
                <a:tc>
                  <a:txBody>
                    <a:bodyPr/>
                    <a:lstStyle/>
                    <a:p>
                      <a:pPr marL="91440" marR="230504">
                        <a:lnSpc>
                          <a:spcPct val="100000"/>
                        </a:lnSpc>
                        <a:spcBef>
                          <a:spcPts val="114"/>
                        </a:spcBef>
                      </a:pPr>
                      <a:r>
                        <a:rPr sz="1400" b="1" i="1" dirty="0">
                          <a:latin typeface="+mj-lt"/>
                          <a:cs typeface="Segoe UI"/>
                        </a:rPr>
                        <a:t>Accounting</a:t>
                      </a:r>
                      <a:r>
                        <a:rPr sz="1400" b="1" i="1" spc="-40" dirty="0">
                          <a:latin typeface="+mj-lt"/>
                          <a:cs typeface="Segoe UI"/>
                        </a:rPr>
                        <a:t> </a:t>
                      </a:r>
                      <a:r>
                        <a:rPr sz="1400" b="1" i="1" dirty="0">
                          <a:latin typeface="+mj-lt"/>
                          <a:cs typeface="Segoe UI"/>
                        </a:rPr>
                        <a:t>/</a:t>
                      </a:r>
                      <a:r>
                        <a:rPr sz="1400" b="1" i="1" spc="-35" dirty="0">
                          <a:latin typeface="+mj-lt"/>
                          <a:cs typeface="Segoe UI"/>
                        </a:rPr>
                        <a:t> </a:t>
                      </a:r>
                      <a:r>
                        <a:rPr sz="1400" b="1" i="1" spc="-10" dirty="0">
                          <a:latin typeface="+mj-lt"/>
                          <a:cs typeface="Segoe UI"/>
                        </a:rPr>
                        <a:t>Assurance </a:t>
                      </a:r>
                      <a:r>
                        <a:rPr sz="1400" b="1" i="1" dirty="0">
                          <a:latin typeface="+mj-lt"/>
                          <a:cs typeface="Segoe UI"/>
                        </a:rPr>
                        <a:t>and</a:t>
                      </a:r>
                      <a:r>
                        <a:rPr sz="1400" b="1" i="1" spc="-20" dirty="0">
                          <a:latin typeface="+mj-lt"/>
                          <a:cs typeface="Segoe UI"/>
                        </a:rPr>
                        <a:t> </a:t>
                      </a:r>
                      <a:r>
                        <a:rPr sz="1400" b="1" i="1" dirty="0">
                          <a:latin typeface="+mj-lt"/>
                          <a:cs typeface="Segoe UI"/>
                        </a:rPr>
                        <a:t>Risk</a:t>
                      </a:r>
                      <a:r>
                        <a:rPr sz="1400" b="1" i="1" spc="-10" dirty="0">
                          <a:latin typeface="+mj-lt"/>
                          <a:cs typeface="Segoe UI"/>
                        </a:rPr>
                        <a:t> Advisory Services</a:t>
                      </a:r>
                      <a:endParaRPr sz="1400" dirty="0">
                        <a:latin typeface="+mj-lt"/>
                        <a:cs typeface="Segoe UI"/>
                      </a:endParaRPr>
                    </a:p>
                  </a:txBody>
                  <a:tcPr marL="0" marR="0" marT="14604" marB="0">
                    <a:lnR w="12700">
                      <a:solidFill>
                        <a:srgbClr val="FFFFFF"/>
                      </a:solidFill>
                      <a:prstDash val="solid"/>
                    </a:lnR>
                    <a:solidFill>
                      <a:srgbClr val="BEBEBE"/>
                    </a:solidFill>
                  </a:tcPr>
                </a:tc>
                <a:tc>
                  <a:txBody>
                    <a:bodyPr/>
                    <a:lstStyle/>
                    <a:p>
                      <a:pPr marL="91440">
                        <a:lnSpc>
                          <a:spcPct val="100000"/>
                        </a:lnSpc>
                        <a:spcBef>
                          <a:spcPts val="1040"/>
                        </a:spcBef>
                      </a:pPr>
                      <a:r>
                        <a:rPr sz="2600" b="1" i="1" spc="-10" dirty="0">
                          <a:latin typeface="+mj-lt"/>
                          <a:cs typeface="Segoe UI"/>
                        </a:rPr>
                        <a:t>Outsourcing</a:t>
                      </a:r>
                      <a:endParaRPr sz="2600" dirty="0">
                        <a:latin typeface="+mj-lt"/>
                        <a:cs typeface="Segoe UI"/>
                      </a:endParaRPr>
                    </a:p>
                  </a:txBody>
                  <a:tcPr marL="0" marR="0" marT="132080" marB="0">
                    <a:lnL w="12700">
                      <a:solidFill>
                        <a:srgbClr val="FFFFFF"/>
                      </a:solidFill>
                      <a:prstDash val="solid"/>
                    </a:lnL>
                    <a:lnR w="12700">
                      <a:solidFill>
                        <a:srgbClr val="FFFFFF"/>
                      </a:solidFill>
                      <a:prstDash val="solid"/>
                    </a:lnR>
                    <a:solidFill>
                      <a:srgbClr val="BEBEBE"/>
                    </a:solidFill>
                  </a:tcPr>
                </a:tc>
                <a:tc>
                  <a:txBody>
                    <a:bodyPr/>
                    <a:lstStyle/>
                    <a:p>
                      <a:pPr marL="92075">
                        <a:lnSpc>
                          <a:spcPct val="100000"/>
                        </a:lnSpc>
                        <a:spcBef>
                          <a:spcPts val="1040"/>
                        </a:spcBef>
                      </a:pPr>
                      <a:r>
                        <a:rPr sz="2600" b="1" i="1" spc="-25" dirty="0">
                          <a:latin typeface="+mj-lt"/>
                          <a:cs typeface="Segoe UI"/>
                        </a:rPr>
                        <a:t>Tax</a:t>
                      </a:r>
                      <a:endParaRPr sz="2600" dirty="0">
                        <a:latin typeface="+mj-lt"/>
                        <a:cs typeface="Segoe UI"/>
                      </a:endParaRPr>
                    </a:p>
                  </a:txBody>
                  <a:tcPr marL="0" marR="0" marT="132080" marB="0">
                    <a:lnL w="12700">
                      <a:solidFill>
                        <a:srgbClr val="FFFFFF"/>
                      </a:solidFill>
                      <a:prstDash val="solid"/>
                    </a:lnL>
                    <a:solidFill>
                      <a:srgbClr val="BEBEBE"/>
                    </a:solidFill>
                  </a:tcPr>
                </a:tc>
                <a:tc>
                  <a:txBody>
                    <a:bodyPr/>
                    <a:lstStyle/>
                    <a:p>
                      <a:pPr marL="92075">
                        <a:lnSpc>
                          <a:spcPct val="100000"/>
                        </a:lnSpc>
                        <a:spcBef>
                          <a:spcPts val="1040"/>
                        </a:spcBef>
                      </a:pPr>
                      <a:r>
                        <a:rPr sz="2400" b="1" i="1" spc="-10" dirty="0">
                          <a:solidFill>
                            <a:schemeClr val="bg1"/>
                          </a:solidFill>
                          <a:latin typeface="+mj-lt"/>
                          <a:cs typeface="Segoe UI"/>
                        </a:rPr>
                        <a:t>Regulatory</a:t>
                      </a:r>
                      <a:endParaRPr sz="2400" dirty="0">
                        <a:solidFill>
                          <a:schemeClr val="bg1"/>
                        </a:solidFill>
                        <a:latin typeface="+mj-lt"/>
                        <a:cs typeface="Segoe UI"/>
                      </a:endParaRPr>
                    </a:p>
                  </a:txBody>
                  <a:tcPr marL="0" marR="0" marT="132080" marB="0">
                    <a:solidFill>
                      <a:srgbClr val="9E3611"/>
                    </a:solidFill>
                  </a:tcPr>
                </a:tc>
                <a:extLst>
                  <a:ext uri="{0D108BD9-81ED-4DB2-BD59-A6C34878D82A}">
                    <a16:rowId xmlns:a16="http://schemas.microsoft.com/office/drawing/2014/main" val="10000"/>
                  </a:ext>
                </a:extLst>
              </a:tr>
            </a:tbl>
          </a:graphicData>
        </a:graphic>
      </p:graphicFrame>
      <p:graphicFrame>
        <p:nvGraphicFramePr>
          <p:cNvPr id="3" name="object 3"/>
          <p:cNvGraphicFramePr>
            <a:graphicFrameLocks noGrp="1"/>
          </p:cNvGraphicFramePr>
          <p:nvPr/>
        </p:nvGraphicFramePr>
        <p:xfrm>
          <a:off x="1673225" y="758825"/>
          <a:ext cx="8839200" cy="5191760"/>
        </p:xfrm>
        <a:graphic>
          <a:graphicData uri="http://schemas.openxmlformats.org/drawingml/2006/table">
            <a:tbl>
              <a:tblPr firstRow="1" bandRow="1">
                <a:tableStyleId>{2D5ABB26-0587-4C30-8999-92F81FD0307C}</a:tableStyleId>
              </a:tblPr>
              <a:tblGrid>
                <a:gridCol w="1378585">
                  <a:extLst>
                    <a:ext uri="{9D8B030D-6E8A-4147-A177-3AD203B41FA5}">
                      <a16:colId xmlns:a16="http://schemas.microsoft.com/office/drawing/2014/main" val="20000"/>
                    </a:ext>
                  </a:extLst>
                </a:gridCol>
                <a:gridCol w="7460615">
                  <a:extLst>
                    <a:ext uri="{9D8B030D-6E8A-4147-A177-3AD203B41FA5}">
                      <a16:colId xmlns:a16="http://schemas.microsoft.com/office/drawing/2014/main" val="20001"/>
                    </a:ext>
                  </a:extLst>
                </a:gridCol>
              </a:tblGrid>
              <a:tr h="3352800">
                <a:tc>
                  <a:txBody>
                    <a:bodyPr/>
                    <a:lstStyle/>
                    <a:p>
                      <a:pPr>
                        <a:lnSpc>
                          <a:spcPct val="100000"/>
                        </a:lnSpc>
                      </a:pPr>
                      <a:endParaRPr sz="1600">
                        <a:latin typeface="Times New Roman"/>
                        <a:cs typeface="Times New Roman"/>
                      </a:endParaRPr>
                    </a:p>
                    <a:p>
                      <a:pPr>
                        <a:lnSpc>
                          <a:spcPct val="100000"/>
                        </a:lnSpc>
                      </a:pPr>
                      <a:endParaRPr sz="1600">
                        <a:latin typeface="Times New Roman"/>
                        <a:cs typeface="Times New Roman"/>
                      </a:endParaRPr>
                    </a:p>
                    <a:p>
                      <a:pPr>
                        <a:lnSpc>
                          <a:spcPct val="100000"/>
                        </a:lnSpc>
                      </a:pPr>
                      <a:endParaRPr sz="1600">
                        <a:latin typeface="Times New Roman"/>
                        <a:cs typeface="Times New Roman"/>
                      </a:endParaRPr>
                    </a:p>
                    <a:p>
                      <a:pPr>
                        <a:lnSpc>
                          <a:spcPct val="100000"/>
                        </a:lnSpc>
                        <a:spcBef>
                          <a:spcPts val="45"/>
                        </a:spcBef>
                      </a:pPr>
                      <a:endParaRPr sz="1950">
                        <a:latin typeface="Times New Roman"/>
                        <a:cs typeface="Times New Roman"/>
                      </a:endParaRPr>
                    </a:p>
                    <a:p>
                      <a:pPr marL="235585">
                        <a:lnSpc>
                          <a:spcPct val="100000"/>
                        </a:lnSpc>
                      </a:pPr>
                      <a:r>
                        <a:rPr sz="1500" b="1" dirty="0">
                          <a:solidFill>
                            <a:srgbClr val="990000"/>
                          </a:solidFill>
                          <a:latin typeface="Times New Roman"/>
                          <a:cs typeface="Times New Roman"/>
                        </a:rPr>
                        <a:t>RBI/</a:t>
                      </a:r>
                      <a:r>
                        <a:rPr sz="1500" b="1" spc="-5" dirty="0">
                          <a:solidFill>
                            <a:srgbClr val="990000"/>
                          </a:solidFill>
                          <a:latin typeface="Times New Roman"/>
                          <a:cs typeface="Times New Roman"/>
                        </a:rPr>
                        <a:t> </a:t>
                      </a:r>
                      <a:r>
                        <a:rPr sz="1500" b="1" spc="-20" dirty="0">
                          <a:solidFill>
                            <a:srgbClr val="990000"/>
                          </a:solidFill>
                          <a:latin typeface="Times New Roman"/>
                          <a:cs typeface="Times New Roman"/>
                        </a:rPr>
                        <a:t>FEMA</a:t>
                      </a:r>
                      <a:endParaRPr sz="15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323215" indent="-131445">
                        <a:lnSpc>
                          <a:spcPct val="100000"/>
                        </a:lnSpc>
                        <a:spcBef>
                          <a:spcPts val="1225"/>
                        </a:spcBef>
                        <a:buFont typeface="MS PGothic"/>
                        <a:buChar char="►"/>
                        <a:tabLst>
                          <a:tab pos="323850" algn="l"/>
                        </a:tabLst>
                      </a:pPr>
                      <a:r>
                        <a:rPr sz="2250" spc="-15" baseline="1851" dirty="0">
                          <a:latin typeface="Times New Roman"/>
                          <a:cs typeface="Times New Roman"/>
                        </a:rPr>
                        <a:t>Concurrent</a:t>
                      </a:r>
                      <a:r>
                        <a:rPr sz="2250" spc="-157" baseline="1851" dirty="0">
                          <a:latin typeface="Times New Roman"/>
                          <a:cs typeface="Times New Roman"/>
                        </a:rPr>
                        <a:t> </a:t>
                      </a:r>
                      <a:r>
                        <a:rPr sz="2250" baseline="1851" dirty="0">
                          <a:latin typeface="Times New Roman"/>
                          <a:cs typeface="Times New Roman"/>
                        </a:rPr>
                        <a:t>Audit</a:t>
                      </a:r>
                      <a:r>
                        <a:rPr sz="2250" spc="-7" baseline="1851" dirty="0">
                          <a:latin typeface="Times New Roman"/>
                          <a:cs typeface="Times New Roman"/>
                        </a:rPr>
                        <a:t> </a:t>
                      </a:r>
                      <a:r>
                        <a:rPr sz="2250" baseline="1851" dirty="0">
                          <a:latin typeface="Times New Roman"/>
                          <a:cs typeface="Times New Roman"/>
                        </a:rPr>
                        <a:t>as</a:t>
                      </a:r>
                      <a:r>
                        <a:rPr sz="2250" spc="30" baseline="1851" dirty="0">
                          <a:latin typeface="Times New Roman"/>
                          <a:cs typeface="Times New Roman"/>
                        </a:rPr>
                        <a:t> </a:t>
                      </a:r>
                      <a:r>
                        <a:rPr sz="2250" baseline="1851" dirty="0">
                          <a:latin typeface="Times New Roman"/>
                          <a:cs typeface="Times New Roman"/>
                        </a:rPr>
                        <a:t>per</a:t>
                      </a:r>
                      <a:r>
                        <a:rPr sz="2250" spc="15" baseline="1851" dirty="0">
                          <a:latin typeface="Times New Roman"/>
                          <a:cs typeface="Times New Roman"/>
                        </a:rPr>
                        <a:t> </a:t>
                      </a:r>
                      <a:r>
                        <a:rPr sz="2250" baseline="1851" dirty="0">
                          <a:latin typeface="Times New Roman"/>
                          <a:cs typeface="Times New Roman"/>
                        </a:rPr>
                        <a:t>RBI</a:t>
                      </a:r>
                      <a:r>
                        <a:rPr sz="2250" spc="30" baseline="1851" dirty="0">
                          <a:latin typeface="Times New Roman"/>
                          <a:cs typeface="Times New Roman"/>
                        </a:rPr>
                        <a:t> </a:t>
                      </a:r>
                      <a:r>
                        <a:rPr sz="2250" spc="-15" baseline="1851" dirty="0">
                          <a:latin typeface="Times New Roman"/>
                          <a:cs typeface="Times New Roman"/>
                        </a:rPr>
                        <a:t>Guidelines;</a:t>
                      </a:r>
                      <a:endParaRPr sz="2250" baseline="1851">
                        <a:latin typeface="Times New Roman"/>
                        <a:cs typeface="Times New Roman"/>
                      </a:endParaRPr>
                    </a:p>
                    <a:p>
                      <a:pPr marL="314325" indent="-122555">
                        <a:lnSpc>
                          <a:spcPct val="100000"/>
                        </a:lnSpc>
                        <a:buFont typeface="MS PGothic"/>
                        <a:buChar char="►"/>
                        <a:tabLst>
                          <a:tab pos="314960" algn="l"/>
                        </a:tabLst>
                      </a:pPr>
                      <a:r>
                        <a:rPr sz="2250" baseline="1851" dirty="0">
                          <a:latin typeface="Times New Roman"/>
                          <a:cs typeface="Times New Roman"/>
                        </a:rPr>
                        <a:t>Assistance</a:t>
                      </a:r>
                      <a:r>
                        <a:rPr sz="2250" spc="-44" baseline="1851" dirty="0">
                          <a:latin typeface="Times New Roman"/>
                          <a:cs typeface="Times New Roman"/>
                        </a:rPr>
                        <a:t> </a:t>
                      </a:r>
                      <a:r>
                        <a:rPr sz="2250" baseline="1851" dirty="0">
                          <a:latin typeface="Times New Roman"/>
                          <a:cs typeface="Times New Roman"/>
                        </a:rPr>
                        <a:t>in</a:t>
                      </a:r>
                      <a:r>
                        <a:rPr sz="2250" spc="-22" baseline="1851" dirty="0">
                          <a:latin typeface="Times New Roman"/>
                          <a:cs typeface="Times New Roman"/>
                        </a:rPr>
                        <a:t> </a:t>
                      </a:r>
                      <a:r>
                        <a:rPr sz="2250" baseline="1851" dirty="0">
                          <a:latin typeface="Times New Roman"/>
                          <a:cs typeface="Times New Roman"/>
                        </a:rPr>
                        <a:t>filling</a:t>
                      </a:r>
                      <a:r>
                        <a:rPr sz="2250" spc="-7" baseline="1851" dirty="0">
                          <a:latin typeface="Times New Roman"/>
                          <a:cs typeface="Times New Roman"/>
                        </a:rPr>
                        <a:t> </a:t>
                      </a:r>
                      <a:r>
                        <a:rPr sz="2250" baseline="1851" dirty="0">
                          <a:latin typeface="Times New Roman"/>
                          <a:cs typeface="Times New Roman"/>
                        </a:rPr>
                        <a:t>of</a:t>
                      </a:r>
                      <a:r>
                        <a:rPr sz="2250" spc="-52" baseline="1851" dirty="0">
                          <a:latin typeface="Times New Roman"/>
                          <a:cs typeface="Times New Roman"/>
                        </a:rPr>
                        <a:t> </a:t>
                      </a:r>
                      <a:r>
                        <a:rPr sz="2250" baseline="1851" dirty="0">
                          <a:latin typeface="Times New Roman"/>
                          <a:cs typeface="Times New Roman"/>
                        </a:rPr>
                        <a:t>FLM 8</a:t>
                      </a:r>
                      <a:r>
                        <a:rPr sz="2250" spc="-30" baseline="1851" dirty="0">
                          <a:latin typeface="Times New Roman"/>
                          <a:cs typeface="Times New Roman"/>
                        </a:rPr>
                        <a:t> </a:t>
                      </a:r>
                      <a:r>
                        <a:rPr sz="2250" baseline="1851" dirty="0">
                          <a:latin typeface="Times New Roman"/>
                          <a:cs typeface="Times New Roman"/>
                        </a:rPr>
                        <a:t>and various</a:t>
                      </a:r>
                      <a:r>
                        <a:rPr sz="2250" spc="-44" baseline="1851" dirty="0">
                          <a:latin typeface="Times New Roman"/>
                          <a:cs typeface="Times New Roman"/>
                        </a:rPr>
                        <a:t> </a:t>
                      </a:r>
                      <a:r>
                        <a:rPr sz="2250" baseline="1851" dirty="0">
                          <a:latin typeface="Times New Roman"/>
                          <a:cs typeface="Times New Roman"/>
                        </a:rPr>
                        <a:t>forms</a:t>
                      </a:r>
                      <a:r>
                        <a:rPr sz="2250" spc="-15" baseline="1851" dirty="0">
                          <a:latin typeface="Times New Roman"/>
                          <a:cs typeface="Times New Roman"/>
                        </a:rPr>
                        <a:t> </a:t>
                      </a:r>
                      <a:r>
                        <a:rPr sz="2250" baseline="1851" dirty="0">
                          <a:latin typeface="Times New Roman"/>
                          <a:cs typeface="Times New Roman"/>
                        </a:rPr>
                        <a:t>with</a:t>
                      </a:r>
                      <a:r>
                        <a:rPr sz="2250" spc="-15" baseline="1851" dirty="0">
                          <a:latin typeface="Times New Roman"/>
                          <a:cs typeface="Times New Roman"/>
                        </a:rPr>
                        <a:t> </a:t>
                      </a:r>
                      <a:r>
                        <a:rPr sz="2250" spc="-30" baseline="1851" dirty="0">
                          <a:latin typeface="Times New Roman"/>
                          <a:cs typeface="Times New Roman"/>
                        </a:rPr>
                        <a:t>RBI;</a:t>
                      </a:r>
                      <a:endParaRPr sz="2250" baseline="1851">
                        <a:latin typeface="Times New Roman"/>
                        <a:cs typeface="Times New Roman"/>
                      </a:endParaRPr>
                    </a:p>
                    <a:p>
                      <a:pPr marL="323215" indent="-131445">
                        <a:lnSpc>
                          <a:spcPct val="100000"/>
                        </a:lnSpc>
                        <a:buFont typeface="MS PGothic"/>
                        <a:buChar char="►"/>
                        <a:tabLst>
                          <a:tab pos="323850" algn="l"/>
                        </a:tabLst>
                      </a:pPr>
                      <a:r>
                        <a:rPr sz="2250" baseline="1851" dirty="0">
                          <a:latin typeface="Times New Roman"/>
                          <a:cs typeface="Times New Roman"/>
                        </a:rPr>
                        <a:t>Physical</a:t>
                      </a:r>
                      <a:r>
                        <a:rPr sz="2250" spc="-67" baseline="1851" dirty="0">
                          <a:latin typeface="Times New Roman"/>
                          <a:cs typeface="Times New Roman"/>
                        </a:rPr>
                        <a:t> </a:t>
                      </a:r>
                      <a:r>
                        <a:rPr sz="2250" spc="-30" baseline="1851" dirty="0">
                          <a:latin typeface="Times New Roman"/>
                          <a:cs typeface="Times New Roman"/>
                        </a:rPr>
                        <a:t>Verification</a:t>
                      </a:r>
                      <a:r>
                        <a:rPr sz="2250" spc="-37" baseline="1851" dirty="0">
                          <a:latin typeface="Times New Roman"/>
                          <a:cs typeface="Times New Roman"/>
                        </a:rPr>
                        <a:t> </a:t>
                      </a:r>
                      <a:r>
                        <a:rPr sz="2250" baseline="1851" dirty="0">
                          <a:latin typeface="Times New Roman"/>
                          <a:cs typeface="Times New Roman"/>
                        </a:rPr>
                        <a:t>of</a:t>
                      </a:r>
                      <a:r>
                        <a:rPr sz="2250" spc="7" baseline="1851" dirty="0">
                          <a:latin typeface="Times New Roman"/>
                          <a:cs typeface="Times New Roman"/>
                        </a:rPr>
                        <a:t> </a:t>
                      </a:r>
                      <a:r>
                        <a:rPr sz="2250" baseline="1851" dirty="0">
                          <a:latin typeface="Times New Roman"/>
                          <a:cs typeface="Times New Roman"/>
                        </a:rPr>
                        <a:t>Forex</a:t>
                      </a:r>
                      <a:r>
                        <a:rPr sz="2250" spc="-22" baseline="1851" dirty="0">
                          <a:latin typeface="Times New Roman"/>
                          <a:cs typeface="Times New Roman"/>
                        </a:rPr>
                        <a:t> </a:t>
                      </a:r>
                      <a:r>
                        <a:rPr sz="2250" baseline="1851" dirty="0">
                          <a:latin typeface="Times New Roman"/>
                          <a:cs typeface="Times New Roman"/>
                        </a:rPr>
                        <a:t>cash</a:t>
                      </a:r>
                      <a:r>
                        <a:rPr sz="2250" spc="7" baseline="1851" dirty="0">
                          <a:latin typeface="Times New Roman"/>
                          <a:cs typeface="Times New Roman"/>
                        </a:rPr>
                        <a:t> </a:t>
                      </a:r>
                      <a:r>
                        <a:rPr sz="2250" baseline="1851" dirty="0">
                          <a:latin typeface="Times New Roman"/>
                          <a:cs typeface="Times New Roman"/>
                        </a:rPr>
                        <a:t>in</a:t>
                      </a:r>
                      <a:r>
                        <a:rPr sz="2250" spc="-22" baseline="1851" dirty="0">
                          <a:latin typeface="Times New Roman"/>
                          <a:cs typeface="Times New Roman"/>
                        </a:rPr>
                        <a:t> </a:t>
                      </a:r>
                      <a:r>
                        <a:rPr sz="2250" spc="-15" baseline="1851" dirty="0">
                          <a:latin typeface="Times New Roman"/>
                          <a:cs typeface="Times New Roman"/>
                        </a:rPr>
                        <a:t>hand;</a:t>
                      </a:r>
                      <a:endParaRPr sz="2250" baseline="1851">
                        <a:latin typeface="Times New Roman"/>
                        <a:cs typeface="Times New Roman"/>
                      </a:endParaRPr>
                    </a:p>
                    <a:p>
                      <a:pPr marL="314325" indent="-122555">
                        <a:lnSpc>
                          <a:spcPct val="100000"/>
                        </a:lnSpc>
                        <a:buFont typeface="MS PGothic"/>
                        <a:buChar char="►"/>
                        <a:tabLst>
                          <a:tab pos="314960" algn="l"/>
                        </a:tabLst>
                      </a:pPr>
                      <a:r>
                        <a:rPr sz="2250" baseline="1851" dirty="0">
                          <a:latin typeface="Times New Roman"/>
                          <a:cs typeface="Times New Roman"/>
                        </a:rPr>
                        <a:t>Assistance in</a:t>
                      </a:r>
                      <a:r>
                        <a:rPr sz="2250" spc="30" baseline="1851" dirty="0">
                          <a:latin typeface="Times New Roman"/>
                          <a:cs typeface="Times New Roman"/>
                        </a:rPr>
                        <a:t> </a:t>
                      </a:r>
                      <a:r>
                        <a:rPr sz="2250" baseline="1851" dirty="0">
                          <a:latin typeface="Times New Roman"/>
                          <a:cs typeface="Times New Roman"/>
                        </a:rPr>
                        <a:t>preparation</a:t>
                      </a:r>
                      <a:r>
                        <a:rPr sz="2250" spc="-15" baseline="1851" dirty="0">
                          <a:latin typeface="Times New Roman"/>
                          <a:cs typeface="Times New Roman"/>
                        </a:rPr>
                        <a:t> </a:t>
                      </a:r>
                      <a:r>
                        <a:rPr sz="2250" baseline="1851" dirty="0">
                          <a:latin typeface="Times New Roman"/>
                          <a:cs typeface="Times New Roman"/>
                        </a:rPr>
                        <a:t>and</a:t>
                      </a:r>
                      <a:r>
                        <a:rPr sz="2250" spc="44" baseline="1851" dirty="0">
                          <a:latin typeface="Times New Roman"/>
                          <a:cs typeface="Times New Roman"/>
                        </a:rPr>
                        <a:t> </a:t>
                      </a:r>
                      <a:r>
                        <a:rPr sz="2250" baseline="1851" dirty="0">
                          <a:latin typeface="Times New Roman"/>
                          <a:cs typeface="Times New Roman"/>
                        </a:rPr>
                        <a:t>filing</a:t>
                      </a:r>
                      <a:r>
                        <a:rPr sz="2250" spc="-15" baseline="1851" dirty="0">
                          <a:latin typeface="Times New Roman"/>
                          <a:cs typeface="Times New Roman"/>
                        </a:rPr>
                        <a:t> </a:t>
                      </a:r>
                      <a:r>
                        <a:rPr sz="2250" baseline="1851" dirty="0">
                          <a:latin typeface="Times New Roman"/>
                          <a:cs typeface="Times New Roman"/>
                        </a:rPr>
                        <a:t>of</a:t>
                      </a:r>
                      <a:r>
                        <a:rPr sz="2250" spc="22" baseline="1851" dirty="0">
                          <a:latin typeface="Times New Roman"/>
                          <a:cs typeface="Times New Roman"/>
                        </a:rPr>
                        <a:t> </a:t>
                      </a:r>
                      <a:r>
                        <a:rPr sz="2250" spc="-15" baseline="1851" dirty="0">
                          <a:latin typeface="Times New Roman"/>
                          <a:cs typeface="Times New Roman"/>
                        </a:rPr>
                        <a:t>returns/forms/information/documents </a:t>
                      </a:r>
                      <a:r>
                        <a:rPr sz="2250" baseline="1851" dirty="0">
                          <a:latin typeface="Times New Roman"/>
                          <a:cs typeface="Times New Roman"/>
                        </a:rPr>
                        <a:t>with</a:t>
                      </a:r>
                      <a:r>
                        <a:rPr sz="2250" spc="30" baseline="1851" dirty="0">
                          <a:latin typeface="Times New Roman"/>
                          <a:cs typeface="Times New Roman"/>
                        </a:rPr>
                        <a:t> </a:t>
                      </a:r>
                      <a:r>
                        <a:rPr sz="2250" spc="-30" baseline="1851" dirty="0">
                          <a:latin typeface="Times New Roman"/>
                          <a:cs typeface="Times New Roman"/>
                        </a:rPr>
                        <a:t>RBI;</a:t>
                      </a:r>
                      <a:endParaRPr sz="2250" baseline="1851">
                        <a:latin typeface="Times New Roman"/>
                        <a:cs typeface="Times New Roman"/>
                      </a:endParaRPr>
                    </a:p>
                    <a:p>
                      <a:pPr marL="314325" indent="-122555">
                        <a:lnSpc>
                          <a:spcPts val="1770"/>
                        </a:lnSpc>
                        <a:buFont typeface="MS PGothic"/>
                        <a:buChar char="►"/>
                        <a:tabLst>
                          <a:tab pos="314960" algn="l"/>
                        </a:tabLst>
                      </a:pPr>
                      <a:r>
                        <a:rPr sz="2250" baseline="1851" dirty="0">
                          <a:latin typeface="Times New Roman"/>
                          <a:cs typeface="Times New Roman"/>
                        </a:rPr>
                        <a:t>Assistance</a:t>
                      </a:r>
                      <a:r>
                        <a:rPr sz="2250" spc="-75" baseline="1851" dirty="0">
                          <a:latin typeface="Times New Roman"/>
                          <a:cs typeface="Times New Roman"/>
                        </a:rPr>
                        <a:t> </a:t>
                      </a:r>
                      <a:r>
                        <a:rPr sz="2250" baseline="1851" dirty="0">
                          <a:latin typeface="Times New Roman"/>
                          <a:cs typeface="Times New Roman"/>
                        </a:rPr>
                        <a:t>in</a:t>
                      </a:r>
                      <a:r>
                        <a:rPr sz="2250" spc="-37" baseline="1851" dirty="0">
                          <a:latin typeface="Times New Roman"/>
                          <a:cs typeface="Times New Roman"/>
                        </a:rPr>
                        <a:t> </a:t>
                      </a:r>
                      <a:r>
                        <a:rPr sz="2250" baseline="1851" dirty="0">
                          <a:latin typeface="Times New Roman"/>
                          <a:cs typeface="Times New Roman"/>
                        </a:rPr>
                        <a:t>obtaining</a:t>
                      </a:r>
                      <a:r>
                        <a:rPr sz="2250" spc="-97" baseline="1851" dirty="0">
                          <a:latin typeface="Times New Roman"/>
                          <a:cs typeface="Times New Roman"/>
                        </a:rPr>
                        <a:t> </a:t>
                      </a:r>
                      <a:r>
                        <a:rPr sz="2250" baseline="1851" dirty="0">
                          <a:latin typeface="Times New Roman"/>
                          <a:cs typeface="Times New Roman"/>
                        </a:rPr>
                        <a:t>RBI</a:t>
                      </a:r>
                      <a:r>
                        <a:rPr sz="2250" spc="-7" baseline="1851" dirty="0">
                          <a:latin typeface="Times New Roman"/>
                          <a:cs typeface="Times New Roman"/>
                        </a:rPr>
                        <a:t> </a:t>
                      </a:r>
                      <a:r>
                        <a:rPr sz="2250" baseline="1851" dirty="0">
                          <a:latin typeface="Times New Roman"/>
                          <a:cs typeface="Times New Roman"/>
                        </a:rPr>
                        <a:t>approval</a:t>
                      </a:r>
                      <a:r>
                        <a:rPr sz="2250" spc="-60" baseline="1851" dirty="0">
                          <a:latin typeface="Times New Roman"/>
                          <a:cs typeface="Times New Roman"/>
                        </a:rPr>
                        <a:t> </a:t>
                      </a:r>
                      <a:r>
                        <a:rPr sz="2250" baseline="1851" dirty="0">
                          <a:latin typeface="Times New Roman"/>
                          <a:cs typeface="Times New Roman"/>
                        </a:rPr>
                        <a:t>for</a:t>
                      </a:r>
                      <a:r>
                        <a:rPr sz="2250" spc="-44" baseline="1851" dirty="0">
                          <a:latin typeface="Times New Roman"/>
                          <a:cs typeface="Times New Roman"/>
                        </a:rPr>
                        <a:t> </a:t>
                      </a:r>
                      <a:r>
                        <a:rPr sz="2250" baseline="1851" dirty="0">
                          <a:latin typeface="Times New Roman"/>
                          <a:cs typeface="Times New Roman"/>
                        </a:rPr>
                        <a:t>making</a:t>
                      </a:r>
                      <a:r>
                        <a:rPr sz="2250" spc="-44" baseline="1851" dirty="0">
                          <a:latin typeface="Times New Roman"/>
                          <a:cs typeface="Times New Roman"/>
                        </a:rPr>
                        <a:t> </a:t>
                      </a:r>
                      <a:r>
                        <a:rPr sz="2250" baseline="1851" dirty="0">
                          <a:latin typeface="Times New Roman"/>
                          <a:cs typeface="Times New Roman"/>
                        </a:rPr>
                        <a:t>payment</a:t>
                      </a:r>
                      <a:r>
                        <a:rPr sz="2250" spc="-30" baseline="1851" dirty="0">
                          <a:latin typeface="Times New Roman"/>
                          <a:cs typeface="Times New Roman"/>
                        </a:rPr>
                        <a:t> </a:t>
                      </a:r>
                      <a:r>
                        <a:rPr sz="2250" baseline="1851" dirty="0">
                          <a:latin typeface="Times New Roman"/>
                          <a:cs typeface="Times New Roman"/>
                        </a:rPr>
                        <a:t>against</a:t>
                      </a:r>
                      <a:r>
                        <a:rPr sz="2250" spc="-44" baseline="1851" dirty="0">
                          <a:latin typeface="Times New Roman"/>
                          <a:cs typeface="Times New Roman"/>
                        </a:rPr>
                        <a:t> </a:t>
                      </a:r>
                      <a:r>
                        <a:rPr sz="2250" baseline="1851" dirty="0">
                          <a:latin typeface="Times New Roman"/>
                          <a:cs typeface="Times New Roman"/>
                        </a:rPr>
                        <a:t>restricted</a:t>
                      </a:r>
                      <a:r>
                        <a:rPr sz="2250" spc="-60" baseline="1851" dirty="0">
                          <a:latin typeface="Times New Roman"/>
                          <a:cs typeface="Times New Roman"/>
                        </a:rPr>
                        <a:t> </a:t>
                      </a:r>
                      <a:r>
                        <a:rPr sz="2250" baseline="1851" dirty="0">
                          <a:latin typeface="Times New Roman"/>
                          <a:cs typeface="Times New Roman"/>
                        </a:rPr>
                        <a:t>current</a:t>
                      </a:r>
                      <a:r>
                        <a:rPr sz="2250" spc="-52" baseline="1851" dirty="0">
                          <a:latin typeface="Times New Roman"/>
                          <a:cs typeface="Times New Roman"/>
                        </a:rPr>
                        <a:t> </a:t>
                      </a:r>
                      <a:r>
                        <a:rPr sz="2250" spc="-15" baseline="1851" dirty="0">
                          <a:latin typeface="Times New Roman"/>
                          <a:cs typeface="Times New Roman"/>
                        </a:rPr>
                        <a:t>account</a:t>
                      </a:r>
                      <a:endParaRPr sz="2250" baseline="1851">
                        <a:latin typeface="Times New Roman"/>
                        <a:cs typeface="Times New Roman"/>
                      </a:endParaRPr>
                    </a:p>
                    <a:p>
                      <a:pPr marL="192405">
                        <a:lnSpc>
                          <a:spcPts val="1770"/>
                        </a:lnSpc>
                      </a:pPr>
                      <a:r>
                        <a:rPr sz="1500" spc="-10" dirty="0">
                          <a:latin typeface="Times New Roman"/>
                          <a:cs typeface="Times New Roman"/>
                        </a:rPr>
                        <a:t>transactions;</a:t>
                      </a:r>
                      <a:endParaRPr sz="1500">
                        <a:latin typeface="Times New Roman"/>
                        <a:cs typeface="Times New Roman"/>
                      </a:endParaRPr>
                    </a:p>
                    <a:p>
                      <a:pPr marL="314325" indent="-122555">
                        <a:lnSpc>
                          <a:spcPct val="100000"/>
                        </a:lnSpc>
                        <a:spcBef>
                          <a:spcPts val="60"/>
                        </a:spcBef>
                        <a:buFont typeface="MS PGothic"/>
                        <a:buChar char="►"/>
                        <a:tabLst>
                          <a:tab pos="314960" algn="l"/>
                        </a:tabLst>
                      </a:pPr>
                      <a:r>
                        <a:rPr sz="2250" baseline="1851" dirty="0">
                          <a:latin typeface="Times New Roman"/>
                          <a:cs typeface="Times New Roman"/>
                        </a:rPr>
                        <a:t>Assistance</a:t>
                      </a:r>
                      <a:r>
                        <a:rPr sz="2250" spc="-52" baseline="1851" dirty="0">
                          <a:latin typeface="Times New Roman"/>
                          <a:cs typeface="Times New Roman"/>
                        </a:rPr>
                        <a:t> </a:t>
                      </a:r>
                      <a:r>
                        <a:rPr sz="2250" baseline="1851" dirty="0">
                          <a:latin typeface="Times New Roman"/>
                          <a:cs typeface="Times New Roman"/>
                        </a:rPr>
                        <a:t>in</a:t>
                      </a:r>
                      <a:r>
                        <a:rPr sz="2250" spc="-22" baseline="1851" dirty="0">
                          <a:latin typeface="Times New Roman"/>
                          <a:cs typeface="Times New Roman"/>
                        </a:rPr>
                        <a:t> </a:t>
                      </a:r>
                      <a:r>
                        <a:rPr sz="2250" baseline="1851" dirty="0">
                          <a:latin typeface="Times New Roman"/>
                          <a:cs typeface="Times New Roman"/>
                        </a:rPr>
                        <a:t>obtaining</a:t>
                      </a:r>
                      <a:r>
                        <a:rPr sz="2250" spc="-75" baseline="1851" dirty="0">
                          <a:latin typeface="Times New Roman"/>
                          <a:cs typeface="Times New Roman"/>
                        </a:rPr>
                        <a:t> </a:t>
                      </a:r>
                      <a:r>
                        <a:rPr sz="2250" baseline="1851" dirty="0">
                          <a:latin typeface="Times New Roman"/>
                          <a:cs typeface="Times New Roman"/>
                        </a:rPr>
                        <a:t>approval</a:t>
                      </a:r>
                      <a:r>
                        <a:rPr sz="2250" spc="-44" baseline="1851" dirty="0">
                          <a:latin typeface="Times New Roman"/>
                          <a:cs typeface="Times New Roman"/>
                        </a:rPr>
                        <a:t> </a:t>
                      </a:r>
                      <a:r>
                        <a:rPr sz="2250" baseline="1851" dirty="0">
                          <a:latin typeface="Times New Roman"/>
                          <a:cs typeface="Times New Roman"/>
                        </a:rPr>
                        <a:t>from</a:t>
                      </a:r>
                      <a:r>
                        <a:rPr sz="2250" spc="-30" baseline="1851" dirty="0">
                          <a:latin typeface="Times New Roman"/>
                          <a:cs typeface="Times New Roman"/>
                        </a:rPr>
                        <a:t> </a:t>
                      </a:r>
                      <a:r>
                        <a:rPr sz="2250" baseline="1851" dirty="0">
                          <a:latin typeface="Times New Roman"/>
                          <a:cs typeface="Times New Roman"/>
                        </a:rPr>
                        <a:t>Foreign</a:t>
                      </a:r>
                      <a:r>
                        <a:rPr sz="2250" spc="-44" baseline="1851" dirty="0">
                          <a:latin typeface="Times New Roman"/>
                          <a:cs typeface="Times New Roman"/>
                        </a:rPr>
                        <a:t> </a:t>
                      </a:r>
                      <a:r>
                        <a:rPr sz="2250" baseline="1851" dirty="0">
                          <a:latin typeface="Times New Roman"/>
                          <a:cs typeface="Times New Roman"/>
                        </a:rPr>
                        <a:t>Investment</a:t>
                      </a:r>
                      <a:r>
                        <a:rPr sz="2250" spc="-44" baseline="1851" dirty="0">
                          <a:latin typeface="Times New Roman"/>
                          <a:cs typeface="Times New Roman"/>
                        </a:rPr>
                        <a:t> </a:t>
                      </a:r>
                      <a:r>
                        <a:rPr sz="2250" baseline="1851" dirty="0">
                          <a:latin typeface="Times New Roman"/>
                          <a:cs typeface="Times New Roman"/>
                        </a:rPr>
                        <a:t>Promotion</a:t>
                      </a:r>
                      <a:r>
                        <a:rPr sz="2250" spc="-44" baseline="1851" dirty="0">
                          <a:latin typeface="Times New Roman"/>
                          <a:cs typeface="Times New Roman"/>
                        </a:rPr>
                        <a:t> </a:t>
                      </a:r>
                      <a:r>
                        <a:rPr sz="2250" spc="-15" baseline="1851" dirty="0">
                          <a:latin typeface="Times New Roman"/>
                          <a:cs typeface="Times New Roman"/>
                        </a:rPr>
                        <a:t>Board;</a:t>
                      </a:r>
                      <a:endParaRPr sz="2250" baseline="1851">
                        <a:latin typeface="Times New Roman"/>
                        <a:cs typeface="Times New Roman"/>
                      </a:endParaRPr>
                    </a:p>
                    <a:p>
                      <a:pPr marL="314325" indent="-122555">
                        <a:lnSpc>
                          <a:spcPct val="100000"/>
                        </a:lnSpc>
                        <a:buFont typeface="MS PGothic"/>
                        <a:buChar char="►"/>
                        <a:tabLst>
                          <a:tab pos="314960" algn="l"/>
                        </a:tabLst>
                      </a:pPr>
                      <a:r>
                        <a:rPr sz="2250" baseline="1851" dirty="0">
                          <a:latin typeface="Times New Roman"/>
                          <a:cs typeface="Times New Roman"/>
                        </a:rPr>
                        <a:t>Advisory</a:t>
                      </a:r>
                      <a:r>
                        <a:rPr sz="2250" spc="-67" baseline="1851" dirty="0">
                          <a:latin typeface="Times New Roman"/>
                          <a:cs typeface="Times New Roman"/>
                        </a:rPr>
                        <a:t> </a:t>
                      </a:r>
                      <a:r>
                        <a:rPr sz="2250" baseline="1851" dirty="0">
                          <a:latin typeface="Times New Roman"/>
                          <a:cs typeface="Times New Roman"/>
                        </a:rPr>
                        <a:t>services</a:t>
                      </a:r>
                      <a:r>
                        <a:rPr sz="2250" spc="-30" baseline="1851" dirty="0">
                          <a:latin typeface="Times New Roman"/>
                          <a:cs typeface="Times New Roman"/>
                        </a:rPr>
                        <a:t> </a:t>
                      </a:r>
                      <a:r>
                        <a:rPr sz="2250" baseline="1851" dirty="0">
                          <a:latin typeface="Times New Roman"/>
                          <a:cs typeface="Times New Roman"/>
                        </a:rPr>
                        <a:t>under</a:t>
                      </a:r>
                      <a:r>
                        <a:rPr sz="2250" spc="-60" baseline="1851" dirty="0">
                          <a:latin typeface="Times New Roman"/>
                          <a:cs typeface="Times New Roman"/>
                        </a:rPr>
                        <a:t> </a:t>
                      </a:r>
                      <a:r>
                        <a:rPr sz="2250" baseline="1851" dirty="0">
                          <a:latin typeface="Times New Roman"/>
                          <a:cs typeface="Times New Roman"/>
                        </a:rPr>
                        <a:t>Foreign</a:t>
                      </a:r>
                      <a:r>
                        <a:rPr sz="2250" spc="-60" baseline="1851" dirty="0">
                          <a:latin typeface="Times New Roman"/>
                          <a:cs typeface="Times New Roman"/>
                        </a:rPr>
                        <a:t> </a:t>
                      </a:r>
                      <a:r>
                        <a:rPr sz="2250" baseline="1851" dirty="0">
                          <a:latin typeface="Times New Roman"/>
                          <a:cs typeface="Times New Roman"/>
                        </a:rPr>
                        <a:t>Investment</a:t>
                      </a:r>
                      <a:r>
                        <a:rPr sz="2250" spc="-37" baseline="1851" dirty="0">
                          <a:latin typeface="Times New Roman"/>
                          <a:cs typeface="Times New Roman"/>
                        </a:rPr>
                        <a:t> </a:t>
                      </a:r>
                      <a:r>
                        <a:rPr sz="2250" spc="-15" baseline="1851" dirty="0">
                          <a:latin typeface="Times New Roman"/>
                          <a:cs typeface="Times New Roman"/>
                        </a:rPr>
                        <a:t>Policy,</a:t>
                      </a:r>
                      <a:r>
                        <a:rPr sz="2250" spc="-52" baseline="1851" dirty="0">
                          <a:latin typeface="Times New Roman"/>
                          <a:cs typeface="Times New Roman"/>
                        </a:rPr>
                        <a:t> </a:t>
                      </a:r>
                      <a:r>
                        <a:rPr sz="2250" baseline="1851" dirty="0">
                          <a:latin typeface="Times New Roman"/>
                          <a:cs typeface="Times New Roman"/>
                        </a:rPr>
                        <a:t>telecom</a:t>
                      </a:r>
                      <a:r>
                        <a:rPr sz="2250" spc="-44" baseline="1851" dirty="0">
                          <a:latin typeface="Times New Roman"/>
                          <a:cs typeface="Times New Roman"/>
                        </a:rPr>
                        <a:t> </a:t>
                      </a:r>
                      <a:r>
                        <a:rPr sz="2250" baseline="1851" dirty="0">
                          <a:latin typeface="Times New Roman"/>
                          <a:cs typeface="Times New Roman"/>
                        </a:rPr>
                        <a:t>laws,</a:t>
                      </a:r>
                      <a:r>
                        <a:rPr sz="2250" spc="-30" baseline="1851" dirty="0">
                          <a:latin typeface="Times New Roman"/>
                          <a:cs typeface="Times New Roman"/>
                        </a:rPr>
                        <a:t> </a:t>
                      </a:r>
                      <a:r>
                        <a:rPr sz="2250" baseline="1851" dirty="0">
                          <a:latin typeface="Times New Roman"/>
                          <a:cs typeface="Times New Roman"/>
                        </a:rPr>
                        <a:t>land</a:t>
                      </a:r>
                      <a:r>
                        <a:rPr sz="2250" spc="-37" baseline="1851" dirty="0">
                          <a:latin typeface="Times New Roman"/>
                          <a:cs typeface="Times New Roman"/>
                        </a:rPr>
                        <a:t> </a:t>
                      </a:r>
                      <a:r>
                        <a:rPr sz="2250" baseline="1851" dirty="0">
                          <a:latin typeface="Times New Roman"/>
                          <a:cs typeface="Times New Roman"/>
                        </a:rPr>
                        <a:t>related</a:t>
                      </a:r>
                      <a:r>
                        <a:rPr sz="2250" spc="-37" baseline="1851" dirty="0">
                          <a:latin typeface="Times New Roman"/>
                          <a:cs typeface="Times New Roman"/>
                        </a:rPr>
                        <a:t> </a:t>
                      </a:r>
                      <a:r>
                        <a:rPr sz="2250" spc="-15" baseline="1851" dirty="0">
                          <a:latin typeface="Times New Roman"/>
                          <a:cs typeface="Times New Roman"/>
                        </a:rPr>
                        <a:t>laws;</a:t>
                      </a:r>
                      <a:endParaRPr sz="2250" baseline="1851">
                        <a:latin typeface="Times New Roman"/>
                        <a:cs typeface="Times New Roman"/>
                      </a:endParaRPr>
                    </a:p>
                    <a:p>
                      <a:pPr marL="314325" indent="-122555">
                        <a:lnSpc>
                          <a:spcPct val="100000"/>
                        </a:lnSpc>
                        <a:buFont typeface="MS PGothic"/>
                        <a:buChar char="►"/>
                        <a:tabLst>
                          <a:tab pos="314960" algn="l"/>
                        </a:tabLst>
                      </a:pPr>
                      <a:r>
                        <a:rPr sz="2250" baseline="1851" dirty="0">
                          <a:latin typeface="Times New Roman"/>
                          <a:cs typeface="Times New Roman"/>
                        </a:rPr>
                        <a:t>Assistance</a:t>
                      </a:r>
                      <a:r>
                        <a:rPr sz="2250" spc="-67" baseline="1851" dirty="0">
                          <a:latin typeface="Times New Roman"/>
                          <a:cs typeface="Times New Roman"/>
                        </a:rPr>
                        <a:t> </a:t>
                      </a:r>
                      <a:r>
                        <a:rPr sz="2250" baseline="1851" dirty="0">
                          <a:latin typeface="Times New Roman"/>
                          <a:cs typeface="Times New Roman"/>
                        </a:rPr>
                        <a:t>in</a:t>
                      </a:r>
                      <a:r>
                        <a:rPr sz="2250" spc="-30" baseline="1851" dirty="0">
                          <a:latin typeface="Times New Roman"/>
                          <a:cs typeface="Times New Roman"/>
                        </a:rPr>
                        <a:t> </a:t>
                      </a:r>
                      <a:r>
                        <a:rPr sz="2250" baseline="1851" dirty="0">
                          <a:latin typeface="Times New Roman"/>
                          <a:cs typeface="Times New Roman"/>
                        </a:rPr>
                        <a:t>obtaining</a:t>
                      </a:r>
                      <a:r>
                        <a:rPr sz="2250" spc="-75" baseline="1851" dirty="0">
                          <a:latin typeface="Times New Roman"/>
                          <a:cs typeface="Times New Roman"/>
                        </a:rPr>
                        <a:t> </a:t>
                      </a:r>
                      <a:r>
                        <a:rPr sz="2250" baseline="1851" dirty="0">
                          <a:latin typeface="Times New Roman"/>
                          <a:cs typeface="Times New Roman"/>
                        </a:rPr>
                        <a:t>other</a:t>
                      </a:r>
                      <a:r>
                        <a:rPr sz="2250" spc="-37" baseline="1851" dirty="0">
                          <a:latin typeface="Times New Roman"/>
                          <a:cs typeface="Times New Roman"/>
                        </a:rPr>
                        <a:t> </a:t>
                      </a:r>
                      <a:r>
                        <a:rPr sz="2250" baseline="1851" dirty="0">
                          <a:latin typeface="Times New Roman"/>
                          <a:cs typeface="Times New Roman"/>
                        </a:rPr>
                        <a:t>regulatory</a:t>
                      </a:r>
                      <a:r>
                        <a:rPr sz="2250" spc="-60" baseline="1851" dirty="0">
                          <a:latin typeface="Times New Roman"/>
                          <a:cs typeface="Times New Roman"/>
                        </a:rPr>
                        <a:t> </a:t>
                      </a:r>
                      <a:r>
                        <a:rPr sz="2250" baseline="1851" dirty="0">
                          <a:latin typeface="Times New Roman"/>
                          <a:cs typeface="Times New Roman"/>
                        </a:rPr>
                        <a:t>approvals,</a:t>
                      </a:r>
                      <a:r>
                        <a:rPr sz="2250" spc="-52" baseline="1851" dirty="0">
                          <a:latin typeface="Times New Roman"/>
                          <a:cs typeface="Times New Roman"/>
                        </a:rPr>
                        <a:t> </a:t>
                      </a:r>
                      <a:r>
                        <a:rPr sz="2250" baseline="1851" dirty="0">
                          <a:latin typeface="Times New Roman"/>
                          <a:cs typeface="Times New Roman"/>
                        </a:rPr>
                        <a:t>licenses,</a:t>
                      </a:r>
                      <a:r>
                        <a:rPr sz="2250" spc="-44" baseline="1851" dirty="0">
                          <a:latin typeface="Times New Roman"/>
                          <a:cs typeface="Times New Roman"/>
                        </a:rPr>
                        <a:t> </a:t>
                      </a:r>
                      <a:r>
                        <a:rPr sz="2250" baseline="1851" dirty="0">
                          <a:latin typeface="Times New Roman"/>
                          <a:cs typeface="Times New Roman"/>
                        </a:rPr>
                        <a:t>clarifications</a:t>
                      </a:r>
                      <a:r>
                        <a:rPr sz="2250" spc="-67" baseline="1851" dirty="0">
                          <a:latin typeface="Times New Roman"/>
                          <a:cs typeface="Times New Roman"/>
                        </a:rPr>
                        <a:t> </a:t>
                      </a:r>
                      <a:r>
                        <a:rPr sz="2250" baseline="1851" dirty="0">
                          <a:latin typeface="Times New Roman"/>
                          <a:cs typeface="Times New Roman"/>
                        </a:rPr>
                        <a:t>/</a:t>
                      </a:r>
                      <a:r>
                        <a:rPr sz="2250" spc="-7" baseline="1851" dirty="0">
                          <a:latin typeface="Times New Roman"/>
                          <a:cs typeface="Times New Roman"/>
                        </a:rPr>
                        <a:t> </a:t>
                      </a:r>
                      <a:r>
                        <a:rPr sz="2250" spc="-15" baseline="1851" dirty="0">
                          <a:latin typeface="Times New Roman"/>
                          <a:cs typeface="Times New Roman"/>
                        </a:rPr>
                        <a:t>dispensations;</a:t>
                      </a:r>
                      <a:endParaRPr sz="2250" baseline="1851">
                        <a:latin typeface="Times New Roman"/>
                        <a:cs typeface="Times New Roman"/>
                      </a:endParaRPr>
                    </a:p>
                    <a:p>
                      <a:pPr marL="192405" marR="591185">
                        <a:lnSpc>
                          <a:spcPts val="1739"/>
                        </a:lnSpc>
                        <a:spcBef>
                          <a:spcPts val="110"/>
                        </a:spcBef>
                        <a:buFont typeface="MS PGothic"/>
                        <a:buChar char="►"/>
                        <a:tabLst>
                          <a:tab pos="323850" algn="l"/>
                        </a:tabLst>
                      </a:pPr>
                      <a:r>
                        <a:rPr sz="2250" baseline="1851" dirty="0">
                          <a:latin typeface="Times New Roman"/>
                          <a:cs typeface="Times New Roman"/>
                        </a:rPr>
                        <a:t>Obtaining</a:t>
                      </a:r>
                      <a:r>
                        <a:rPr sz="2250" spc="-44" baseline="1851" dirty="0">
                          <a:latin typeface="Times New Roman"/>
                          <a:cs typeface="Times New Roman"/>
                        </a:rPr>
                        <a:t> </a:t>
                      </a:r>
                      <a:r>
                        <a:rPr sz="2250" baseline="1851" dirty="0">
                          <a:latin typeface="Times New Roman"/>
                          <a:cs typeface="Times New Roman"/>
                        </a:rPr>
                        <a:t>prior</a:t>
                      </a:r>
                      <a:r>
                        <a:rPr sz="2250" spc="-22" baseline="1851" dirty="0">
                          <a:latin typeface="Times New Roman"/>
                          <a:cs typeface="Times New Roman"/>
                        </a:rPr>
                        <a:t> </a:t>
                      </a:r>
                      <a:r>
                        <a:rPr sz="2250" spc="-15" baseline="1851" dirty="0">
                          <a:latin typeface="Times New Roman"/>
                          <a:cs typeface="Times New Roman"/>
                        </a:rPr>
                        <a:t>approval/Registration</a:t>
                      </a:r>
                      <a:r>
                        <a:rPr sz="2250" spc="-44" baseline="1851" dirty="0">
                          <a:latin typeface="Times New Roman"/>
                          <a:cs typeface="Times New Roman"/>
                        </a:rPr>
                        <a:t> </a:t>
                      </a:r>
                      <a:r>
                        <a:rPr sz="2250" baseline="1851" dirty="0">
                          <a:latin typeface="Times New Roman"/>
                          <a:cs typeface="Times New Roman"/>
                        </a:rPr>
                        <a:t>to accept</a:t>
                      </a:r>
                      <a:r>
                        <a:rPr sz="2250" spc="7" baseline="1851" dirty="0">
                          <a:latin typeface="Times New Roman"/>
                          <a:cs typeface="Times New Roman"/>
                        </a:rPr>
                        <a:t> </a:t>
                      </a:r>
                      <a:r>
                        <a:rPr sz="2250" baseline="1851" dirty="0">
                          <a:latin typeface="Times New Roman"/>
                          <a:cs typeface="Times New Roman"/>
                        </a:rPr>
                        <a:t>foreign</a:t>
                      </a:r>
                      <a:r>
                        <a:rPr sz="2250" spc="-22" baseline="1851" dirty="0">
                          <a:latin typeface="Times New Roman"/>
                          <a:cs typeface="Times New Roman"/>
                        </a:rPr>
                        <a:t> </a:t>
                      </a:r>
                      <a:r>
                        <a:rPr sz="2250" baseline="1851" dirty="0">
                          <a:latin typeface="Times New Roman"/>
                          <a:cs typeface="Times New Roman"/>
                        </a:rPr>
                        <a:t>contribution</a:t>
                      </a:r>
                      <a:r>
                        <a:rPr sz="2250" spc="-52" baseline="1851" dirty="0">
                          <a:latin typeface="Times New Roman"/>
                          <a:cs typeface="Times New Roman"/>
                        </a:rPr>
                        <a:t> </a:t>
                      </a:r>
                      <a:r>
                        <a:rPr sz="2250" baseline="1851" dirty="0">
                          <a:latin typeface="Times New Roman"/>
                          <a:cs typeface="Times New Roman"/>
                        </a:rPr>
                        <a:t>as</a:t>
                      </a:r>
                      <a:r>
                        <a:rPr sz="2250" spc="30" baseline="1851" dirty="0">
                          <a:latin typeface="Times New Roman"/>
                          <a:cs typeface="Times New Roman"/>
                        </a:rPr>
                        <a:t> </a:t>
                      </a:r>
                      <a:r>
                        <a:rPr sz="2250" baseline="1851" dirty="0">
                          <a:latin typeface="Times New Roman"/>
                          <a:cs typeface="Times New Roman"/>
                        </a:rPr>
                        <a:t>required</a:t>
                      </a:r>
                      <a:r>
                        <a:rPr sz="2250" spc="-22" baseline="1851" dirty="0">
                          <a:latin typeface="Times New Roman"/>
                          <a:cs typeface="Times New Roman"/>
                        </a:rPr>
                        <a:t> </a:t>
                      </a:r>
                      <a:r>
                        <a:rPr sz="2250" spc="-15" baseline="1851" dirty="0">
                          <a:latin typeface="Times New Roman"/>
                          <a:cs typeface="Times New Roman"/>
                        </a:rPr>
                        <a:t>under </a:t>
                      </a:r>
                      <a:r>
                        <a:rPr sz="1500" dirty="0">
                          <a:latin typeface="Times New Roman"/>
                          <a:cs typeface="Times New Roman"/>
                        </a:rPr>
                        <a:t>Foreign</a:t>
                      </a:r>
                      <a:r>
                        <a:rPr sz="1500" spc="-5" dirty="0">
                          <a:latin typeface="Times New Roman"/>
                          <a:cs typeface="Times New Roman"/>
                        </a:rPr>
                        <a:t> </a:t>
                      </a:r>
                      <a:r>
                        <a:rPr sz="1500" dirty="0">
                          <a:latin typeface="Times New Roman"/>
                          <a:cs typeface="Times New Roman"/>
                        </a:rPr>
                        <a:t>Contribution</a:t>
                      </a:r>
                      <a:r>
                        <a:rPr sz="1500" spc="10" dirty="0">
                          <a:latin typeface="Times New Roman"/>
                          <a:cs typeface="Times New Roman"/>
                        </a:rPr>
                        <a:t> </a:t>
                      </a:r>
                      <a:r>
                        <a:rPr sz="1500" spc="-10" dirty="0">
                          <a:latin typeface="Times New Roman"/>
                          <a:cs typeface="Times New Roman"/>
                        </a:rPr>
                        <a:t>(Regulation)</a:t>
                      </a:r>
                      <a:r>
                        <a:rPr sz="1500" spc="-100" dirty="0">
                          <a:latin typeface="Times New Roman"/>
                          <a:cs typeface="Times New Roman"/>
                        </a:rPr>
                        <a:t> </a:t>
                      </a:r>
                      <a:r>
                        <a:rPr sz="1500" spc="-20" dirty="0">
                          <a:latin typeface="Times New Roman"/>
                          <a:cs typeface="Times New Roman"/>
                        </a:rPr>
                        <a:t>Act.</a:t>
                      </a:r>
                      <a:endParaRPr sz="1500">
                        <a:latin typeface="Times New Roman"/>
                        <a:cs typeface="Times New Roman"/>
                      </a:endParaRPr>
                    </a:p>
                    <a:p>
                      <a:pPr marL="323215" indent="-131445">
                        <a:lnSpc>
                          <a:spcPts val="1770"/>
                        </a:lnSpc>
                        <a:spcBef>
                          <a:spcPts val="10"/>
                        </a:spcBef>
                        <a:buFont typeface="MS PGothic"/>
                        <a:buChar char="►"/>
                        <a:tabLst>
                          <a:tab pos="323850" algn="l"/>
                        </a:tabLst>
                      </a:pPr>
                      <a:r>
                        <a:rPr sz="2250" baseline="1851" dirty="0">
                          <a:latin typeface="Times New Roman"/>
                          <a:cs typeface="Times New Roman"/>
                        </a:rPr>
                        <a:t>Filling</a:t>
                      </a:r>
                      <a:r>
                        <a:rPr sz="2250" spc="-89" baseline="1851" dirty="0">
                          <a:latin typeface="Times New Roman"/>
                          <a:cs typeface="Times New Roman"/>
                        </a:rPr>
                        <a:t> </a:t>
                      </a:r>
                      <a:r>
                        <a:rPr sz="2250" baseline="1851" dirty="0">
                          <a:latin typeface="Times New Roman"/>
                          <a:cs typeface="Times New Roman"/>
                        </a:rPr>
                        <a:t>and</a:t>
                      </a:r>
                      <a:r>
                        <a:rPr sz="2250" spc="-37" baseline="1851" dirty="0">
                          <a:latin typeface="Times New Roman"/>
                          <a:cs typeface="Times New Roman"/>
                        </a:rPr>
                        <a:t> </a:t>
                      </a:r>
                      <a:r>
                        <a:rPr sz="2250" baseline="1851" dirty="0">
                          <a:latin typeface="Times New Roman"/>
                          <a:cs typeface="Times New Roman"/>
                        </a:rPr>
                        <a:t>Filing</a:t>
                      </a:r>
                      <a:r>
                        <a:rPr sz="2250" spc="-52" baseline="1851" dirty="0">
                          <a:latin typeface="Times New Roman"/>
                          <a:cs typeface="Times New Roman"/>
                        </a:rPr>
                        <a:t> </a:t>
                      </a:r>
                      <a:r>
                        <a:rPr sz="2250" baseline="1851" dirty="0">
                          <a:latin typeface="Times New Roman"/>
                          <a:cs typeface="Times New Roman"/>
                        </a:rPr>
                        <a:t>of</a:t>
                      </a:r>
                      <a:r>
                        <a:rPr sz="2250" spc="-30" baseline="1851" dirty="0">
                          <a:latin typeface="Times New Roman"/>
                          <a:cs typeface="Times New Roman"/>
                        </a:rPr>
                        <a:t> </a:t>
                      </a:r>
                      <a:r>
                        <a:rPr sz="2250" baseline="1851" dirty="0">
                          <a:latin typeface="Times New Roman"/>
                          <a:cs typeface="Times New Roman"/>
                        </a:rPr>
                        <a:t>annual</a:t>
                      </a:r>
                      <a:r>
                        <a:rPr sz="2250" spc="-37" baseline="1851" dirty="0">
                          <a:latin typeface="Times New Roman"/>
                          <a:cs typeface="Times New Roman"/>
                        </a:rPr>
                        <a:t> </a:t>
                      </a:r>
                      <a:r>
                        <a:rPr sz="2250" baseline="1851" dirty="0">
                          <a:latin typeface="Times New Roman"/>
                          <a:cs typeface="Times New Roman"/>
                        </a:rPr>
                        <a:t>returns</a:t>
                      </a:r>
                      <a:r>
                        <a:rPr sz="2250" spc="-52" baseline="1851" dirty="0">
                          <a:latin typeface="Times New Roman"/>
                          <a:cs typeface="Times New Roman"/>
                        </a:rPr>
                        <a:t> </a:t>
                      </a:r>
                      <a:r>
                        <a:rPr sz="2250" baseline="1851" dirty="0">
                          <a:latin typeface="Times New Roman"/>
                          <a:cs typeface="Times New Roman"/>
                        </a:rPr>
                        <a:t>and</a:t>
                      </a:r>
                      <a:r>
                        <a:rPr sz="2250" spc="-37" baseline="1851" dirty="0">
                          <a:latin typeface="Times New Roman"/>
                          <a:cs typeface="Times New Roman"/>
                        </a:rPr>
                        <a:t> </a:t>
                      </a:r>
                      <a:r>
                        <a:rPr sz="2250" baseline="1851" dirty="0">
                          <a:latin typeface="Times New Roman"/>
                          <a:cs typeface="Times New Roman"/>
                        </a:rPr>
                        <a:t>other</a:t>
                      </a:r>
                      <a:r>
                        <a:rPr sz="2250" spc="-30" baseline="1851" dirty="0">
                          <a:latin typeface="Times New Roman"/>
                          <a:cs typeface="Times New Roman"/>
                        </a:rPr>
                        <a:t> </a:t>
                      </a:r>
                      <a:r>
                        <a:rPr sz="2250" baseline="1851" dirty="0">
                          <a:latin typeface="Times New Roman"/>
                          <a:cs typeface="Times New Roman"/>
                        </a:rPr>
                        <a:t>compliances</a:t>
                      </a:r>
                      <a:r>
                        <a:rPr sz="2250" spc="-37" baseline="1851" dirty="0">
                          <a:latin typeface="Times New Roman"/>
                          <a:cs typeface="Times New Roman"/>
                        </a:rPr>
                        <a:t> </a:t>
                      </a:r>
                      <a:r>
                        <a:rPr sz="2250" baseline="1851" dirty="0">
                          <a:latin typeface="Times New Roman"/>
                          <a:cs typeface="Times New Roman"/>
                        </a:rPr>
                        <a:t>on</a:t>
                      </a:r>
                      <a:r>
                        <a:rPr sz="2250" spc="-37" baseline="1851" dirty="0">
                          <a:latin typeface="Times New Roman"/>
                          <a:cs typeface="Times New Roman"/>
                        </a:rPr>
                        <a:t> </a:t>
                      </a:r>
                      <a:r>
                        <a:rPr sz="2250" baseline="1851" dirty="0">
                          <a:latin typeface="Times New Roman"/>
                          <a:cs typeface="Times New Roman"/>
                        </a:rPr>
                        <a:t>behalf</a:t>
                      </a:r>
                      <a:r>
                        <a:rPr sz="2250" spc="-30" baseline="1851" dirty="0">
                          <a:latin typeface="Times New Roman"/>
                          <a:cs typeface="Times New Roman"/>
                        </a:rPr>
                        <a:t> </a:t>
                      </a:r>
                      <a:r>
                        <a:rPr sz="2250" baseline="1851" dirty="0">
                          <a:latin typeface="Times New Roman"/>
                          <a:cs typeface="Times New Roman"/>
                        </a:rPr>
                        <a:t>of</a:t>
                      </a:r>
                      <a:r>
                        <a:rPr sz="2250" spc="-30" baseline="1851" dirty="0">
                          <a:latin typeface="Times New Roman"/>
                          <a:cs typeface="Times New Roman"/>
                        </a:rPr>
                        <a:t> </a:t>
                      </a:r>
                      <a:r>
                        <a:rPr sz="2250" baseline="1851" dirty="0">
                          <a:latin typeface="Times New Roman"/>
                          <a:cs typeface="Times New Roman"/>
                        </a:rPr>
                        <a:t>the</a:t>
                      </a:r>
                      <a:r>
                        <a:rPr sz="2250" spc="-30" baseline="1851" dirty="0">
                          <a:latin typeface="Times New Roman"/>
                          <a:cs typeface="Times New Roman"/>
                        </a:rPr>
                        <a:t> </a:t>
                      </a:r>
                      <a:r>
                        <a:rPr sz="2250" baseline="1851" dirty="0">
                          <a:latin typeface="Times New Roman"/>
                          <a:cs typeface="Times New Roman"/>
                        </a:rPr>
                        <a:t>Society</a:t>
                      </a:r>
                      <a:r>
                        <a:rPr sz="2250" spc="-44" baseline="1851" dirty="0">
                          <a:latin typeface="Times New Roman"/>
                          <a:cs typeface="Times New Roman"/>
                        </a:rPr>
                        <a:t> </a:t>
                      </a:r>
                      <a:r>
                        <a:rPr sz="2250" baseline="1851" dirty="0">
                          <a:latin typeface="Times New Roman"/>
                          <a:cs typeface="Times New Roman"/>
                        </a:rPr>
                        <a:t>/</a:t>
                      </a:r>
                      <a:r>
                        <a:rPr sz="2250" spc="-67" baseline="1851" dirty="0">
                          <a:latin typeface="Times New Roman"/>
                          <a:cs typeface="Times New Roman"/>
                        </a:rPr>
                        <a:t> </a:t>
                      </a:r>
                      <a:r>
                        <a:rPr sz="2250" spc="-15" baseline="1851" dirty="0">
                          <a:latin typeface="Times New Roman"/>
                          <a:cs typeface="Times New Roman"/>
                        </a:rPr>
                        <a:t>Trust</a:t>
                      </a:r>
                      <a:endParaRPr sz="2250" baseline="1851">
                        <a:latin typeface="Times New Roman"/>
                        <a:cs typeface="Times New Roman"/>
                      </a:endParaRPr>
                    </a:p>
                    <a:p>
                      <a:pPr marL="192405">
                        <a:lnSpc>
                          <a:spcPts val="1770"/>
                        </a:lnSpc>
                      </a:pPr>
                      <a:r>
                        <a:rPr sz="1500" dirty="0">
                          <a:latin typeface="Times New Roman"/>
                          <a:cs typeface="Times New Roman"/>
                        </a:rPr>
                        <a:t>accepting</a:t>
                      </a:r>
                      <a:r>
                        <a:rPr sz="1500" spc="-40" dirty="0">
                          <a:latin typeface="Times New Roman"/>
                          <a:cs typeface="Times New Roman"/>
                        </a:rPr>
                        <a:t> </a:t>
                      </a:r>
                      <a:r>
                        <a:rPr sz="1500" dirty="0">
                          <a:latin typeface="Times New Roman"/>
                          <a:cs typeface="Times New Roman"/>
                        </a:rPr>
                        <a:t>foreign</a:t>
                      </a:r>
                      <a:r>
                        <a:rPr sz="1500" spc="-40" dirty="0">
                          <a:latin typeface="Times New Roman"/>
                          <a:cs typeface="Times New Roman"/>
                        </a:rPr>
                        <a:t> </a:t>
                      </a:r>
                      <a:r>
                        <a:rPr sz="1500" spc="-10" dirty="0">
                          <a:latin typeface="Times New Roman"/>
                          <a:cs typeface="Times New Roman"/>
                        </a:rPr>
                        <a:t>contribution.</a:t>
                      </a:r>
                      <a:endParaRPr sz="1500">
                        <a:latin typeface="Times New Roman"/>
                        <a:cs typeface="Times New Roman"/>
                      </a:endParaRPr>
                    </a:p>
                  </a:txBody>
                  <a:tcPr marL="0" marR="0" marT="1555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1838960">
                <a:tc>
                  <a:txBody>
                    <a:bodyPr/>
                    <a:lstStyle/>
                    <a:p>
                      <a:pPr>
                        <a:lnSpc>
                          <a:spcPct val="100000"/>
                        </a:lnSpc>
                      </a:pPr>
                      <a:endParaRPr sz="1600">
                        <a:latin typeface="Times New Roman"/>
                        <a:cs typeface="Times New Roman"/>
                      </a:endParaRPr>
                    </a:p>
                    <a:p>
                      <a:pPr>
                        <a:lnSpc>
                          <a:spcPct val="100000"/>
                        </a:lnSpc>
                      </a:pPr>
                      <a:endParaRPr sz="1600">
                        <a:latin typeface="Times New Roman"/>
                        <a:cs typeface="Times New Roman"/>
                      </a:endParaRPr>
                    </a:p>
                    <a:p>
                      <a:pPr>
                        <a:lnSpc>
                          <a:spcPct val="100000"/>
                        </a:lnSpc>
                        <a:spcBef>
                          <a:spcPts val="45"/>
                        </a:spcBef>
                      </a:pPr>
                      <a:endParaRPr sz="1500">
                        <a:latin typeface="Times New Roman"/>
                        <a:cs typeface="Times New Roman"/>
                      </a:endParaRPr>
                    </a:p>
                    <a:p>
                      <a:pPr marL="88900" algn="ctr">
                        <a:lnSpc>
                          <a:spcPct val="100000"/>
                        </a:lnSpc>
                      </a:pPr>
                      <a:r>
                        <a:rPr sz="1500" b="1" spc="-10" dirty="0">
                          <a:solidFill>
                            <a:srgbClr val="990000"/>
                          </a:solidFill>
                          <a:latin typeface="Times New Roman"/>
                          <a:cs typeface="Times New Roman"/>
                        </a:rPr>
                        <a:t>Company</a:t>
                      </a:r>
                      <a:endParaRPr sz="1500">
                        <a:latin typeface="Times New Roman"/>
                        <a:cs typeface="Times New Roman"/>
                      </a:endParaRPr>
                    </a:p>
                    <a:p>
                      <a:pPr marL="89535" algn="ctr">
                        <a:lnSpc>
                          <a:spcPct val="100000"/>
                        </a:lnSpc>
                      </a:pPr>
                      <a:r>
                        <a:rPr sz="1500" b="1" spc="-25" dirty="0">
                          <a:solidFill>
                            <a:srgbClr val="990000"/>
                          </a:solidFill>
                          <a:latin typeface="Times New Roman"/>
                          <a:cs typeface="Times New Roman"/>
                        </a:rPr>
                        <a:t>Law</a:t>
                      </a:r>
                      <a:endParaRPr sz="15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323215" indent="-131445">
                        <a:lnSpc>
                          <a:spcPct val="100000"/>
                        </a:lnSpc>
                        <a:spcBef>
                          <a:spcPts val="110"/>
                        </a:spcBef>
                        <a:buFont typeface="MS PGothic"/>
                        <a:buChar char="►"/>
                        <a:tabLst>
                          <a:tab pos="323850" algn="l"/>
                        </a:tabLst>
                      </a:pPr>
                      <a:r>
                        <a:rPr sz="2250" baseline="1851" dirty="0">
                          <a:latin typeface="Times New Roman"/>
                          <a:cs typeface="Times New Roman"/>
                        </a:rPr>
                        <a:t>Filing</a:t>
                      </a:r>
                      <a:r>
                        <a:rPr sz="2250" spc="-44" baseline="1851" dirty="0">
                          <a:latin typeface="Times New Roman"/>
                          <a:cs typeface="Times New Roman"/>
                        </a:rPr>
                        <a:t> </a:t>
                      </a:r>
                      <a:r>
                        <a:rPr sz="2250" baseline="1851" dirty="0">
                          <a:latin typeface="Times New Roman"/>
                          <a:cs typeface="Times New Roman"/>
                        </a:rPr>
                        <a:t>of</a:t>
                      </a:r>
                      <a:r>
                        <a:rPr sz="2250" spc="-22" baseline="1851" dirty="0">
                          <a:latin typeface="Times New Roman"/>
                          <a:cs typeface="Times New Roman"/>
                        </a:rPr>
                        <a:t> </a:t>
                      </a:r>
                      <a:r>
                        <a:rPr sz="2250" baseline="1851" dirty="0">
                          <a:latin typeface="Times New Roman"/>
                          <a:cs typeface="Times New Roman"/>
                        </a:rPr>
                        <a:t>requisite</a:t>
                      </a:r>
                      <a:r>
                        <a:rPr sz="2250" spc="-82" baseline="1851" dirty="0">
                          <a:latin typeface="Times New Roman"/>
                          <a:cs typeface="Times New Roman"/>
                        </a:rPr>
                        <a:t> </a:t>
                      </a:r>
                      <a:r>
                        <a:rPr sz="2250" baseline="1851" dirty="0">
                          <a:latin typeface="Times New Roman"/>
                          <a:cs typeface="Times New Roman"/>
                        </a:rPr>
                        <a:t>returns</a:t>
                      </a:r>
                      <a:r>
                        <a:rPr sz="2250" spc="-22" baseline="1851" dirty="0">
                          <a:latin typeface="Times New Roman"/>
                          <a:cs typeface="Times New Roman"/>
                        </a:rPr>
                        <a:t> </a:t>
                      </a:r>
                      <a:r>
                        <a:rPr sz="2250" baseline="1851" dirty="0">
                          <a:latin typeface="Times New Roman"/>
                          <a:cs typeface="Times New Roman"/>
                        </a:rPr>
                        <a:t>and</a:t>
                      </a:r>
                      <a:r>
                        <a:rPr sz="2250" spc="-30" baseline="1851" dirty="0">
                          <a:latin typeface="Times New Roman"/>
                          <a:cs typeface="Times New Roman"/>
                        </a:rPr>
                        <a:t> </a:t>
                      </a:r>
                      <a:r>
                        <a:rPr sz="2250" baseline="1851" dirty="0">
                          <a:latin typeface="Times New Roman"/>
                          <a:cs typeface="Times New Roman"/>
                        </a:rPr>
                        <a:t>forms with</a:t>
                      </a:r>
                      <a:r>
                        <a:rPr sz="2250" spc="-22" baseline="1851" dirty="0">
                          <a:latin typeface="Times New Roman"/>
                          <a:cs typeface="Times New Roman"/>
                        </a:rPr>
                        <a:t> </a:t>
                      </a:r>
                      <a:r>
                        <a:rPr sz="2250" spc="-30" baseline="1851" dirty="0">
                          <a:latin typeface="Times New Roman"/>
                          <a:cs typeface="Times New Roman"/>
                        </a:rPr>
                        <a:t>MCA;</a:t>
                      </a:r>
                      <a:endParaRPr sz="2250" baseline="1851">
                        <a:latin typeface="Times New Roman"/>
                        <a:cs typeface="Times New Roman"/>
                      </a:endParaRPr>
                    </a:p>
                    <a:p>
                      <a:pPr marL="323215" indent="-131445">
                        <a:lnSpc>
                          <a:spcPct val="100000"/>
                        </a:lnSpc>
                        <a:buFont typeface="MS PGothic"/>
                        <a:buChar char="►"/>
                        <a:tabLst>
                          <a:tab pos="323850" algn="l"/>
                        </a:tabLst>
                      </a:pPr>
                      <a:r>
                        <a:rPr sz="2250" baseline="1851" dirty="0">
                          <a:latin typeface="Times New Roman"/>
                          <a:cs typeface="Times New Roman"/>
                        </a:rPr>
                        <a:t>Maintenance</a:t>
                      </a:r>
                      <a:r>
                        <a:rPr sz="2250" spc="-30" baseline="1851" dirty="0">
                          <a:latin typeface="Times New Roman"/>
                          <a:cs typeface="Times New Roman"/>
                        </a:rPr>
                        <a:t> </a:t>
                      </a:r>
                      <a:r>
                        <a:rPr sz="2250" baseline="1851" dirty="0">
                          <a:latin typeface="Times New Roman"/>
                          <a:cs typeface="Times New Roman"/>
                        </a:rPr>
                        <a:t>of</a:t>
                      </a:r>
                      <a:r>
                        <a:rPr sz="2250" spc="7" baseline="1851" dirty="0">
                          <a:latin typeface="Times New Roman"/>
                          <a:cs typeface="Times New Roman"/>
                        </a:rPr>
                        <a:t> </a:t>
                      </a:r>
                      <a:r>
                        <a:rPr sz="2250" baseline="1851" dirty="0">
                          <a:latin typeface="Times New Roman"/>
                          <a:cs typeface="Times New Roman"/>
                        </a:rPr>
                        <a:t>statutory</a:t>
                      </a:r>
                      <a:r>
                        <a:rPr sz="2250" spc="-37" baseline="1851" dirty="0">
                          <a:latin typeface="Times New Roman"/>
                          <a:cs typeface="Times New Roman"/>
                        </a:rPr>
                        <a:t> </a:t>
                      </a:r>
                      <a:r>
                        <a:rPr sz="2250" baseline="1851" dirty="0">
                          <a:latin typeface="Times New Roman"/>
                          <a:cs typeface="Times New Roman"/>
                        </a:rPr>
                        <a:t>registers</a:t>
                      </a:r>
                      <a:r>
                        <a:rPr sz="2250" spc="-30" baseline="1851" dirty="0">
                          <a:latin typeface="Times New Roman"/>
                          <a:cs typeface="Times New Roman"/>
                        </a:rPr>
                        <a:t> </a:t>
                      </a:r>
                      <a:r>
                        <a:rPr sz="2250" baseline="1851" dirty="0">
                          <a:latin typeface="Times New Roman"/>
                          <a:cs typeface="Times New Roman"/>
                        </a:rPr>
                        <a:t>under</a:t>
                      </a:r>
                      <a:r>
                        <a:rPr sz="2250" spc="-30" baseline="1851" dirty="0">
                          <a:latin typeface="Times New Roman"/>
                          <a:cs typeface="Times New Roman"/>
                        </a:rPr>
                        <a:t> </a:t>
                      </a:r>
                      <a:r>
                        <a:rPr sz="2250" spc="-15" baseline="1851" dirty="0">
                          <a:latin typeface="Times New Roman"/>
                          <a:cs typeface="Times New Roman"/>
                        </a:rPr>
                        <a:t>Companies</a:t>
                      </a:r>
                      <a:r>
                        <a:rPr sz="2250" spc="-127" baseline="1851" dirty="0">
                          <a:latin typeface="Times New Roman"/>
                          <a:cs typeface="Times New Roman"/>
                        </a:rPr>
                        <a:t> </a:t>
                      </a:r>
                      <a:r>
                        <a:rPr sz="2250" baseline="1851" dirty="0">
                          <a:latin typeface="Times New Roman"/>
                          <a:cs typeface="Times New Roman"/>
                        </a:rPr>
                        <a:t>Act,</a:t>
                      </a:r>
                      <a:r>
                        <a:rPr sz="2250" spc="22" baseline="1851" dirty="0">
                          <a:latin typeface="Times New Roman"/>
                          <a:cs typeface="Times New Roman"/>
                        </a:rPr>
                        <a:t> </a:t>
                      </a:r>
                      <a:r>
                        <a:rPr sz="2250" spc="-15" baseline="1851" dirty="0">
                          <a:latin typeface="Times New Roman"/>
                          <a:cs typeface="Times New Roman"/>
                        </a:rPr>
                        <a:t>2013;</a:t>
                      </a:r>
                      <a:endParaRPr sz="2250" baseline="1851">
                        <a:latin typeface="Times New Roman"/>
                        <a:cs typeface="Times New Roman"/>
                      </a:endParaRPr>
                    </a:p>
                    <a:p>
                      <a:pPr marL="323215" indent="-131445">
                        <a:lnSpc>
                          <a:spcPct val="100000"/>
                        </a:lnSpc>
                        <a:buFont typeface="MS PGothic"/>
                        <a:buChar char="►"/>
                        <a:tabLst>
                          <a:tab pos="323850" algn="l"/>
                        </a:tabLst>
                      </a:pPr>
                      <a:r>
                        <a:rPr sz="2250" baseline="1851" dirty="0">
                          <a:latin typeface="Times New Roman"/>
                          <a:cs typeface="Times New Roman"/>
                        </a:rPr>
                        <a:t>Preparing</a:t>
                      </a:r>
                      <a:r>
                        <a:rPr sz="2250" spc="-75" baseline="1851" dirty="0">
                          <a:latin typeface="Times New Roman"/>
                          <a:cs typeface="Times New Roman"/>
                        </a:rPr>
                        <a:t> </a:t>
                      </a:r>
                      <a:r>
                        <a:rPr sz="2250" baseline="1851" dirty="0">
                          <a:latin typeface="Times New Roman"/>
                          <a:cs typeface="Times New Roman"/>
                        </a:rPr>
                        <a:t>notices</a:t>
                      </a:r>
                      <a:r>
                        <a:rPr sz="2250" spc="-52" baseline="1851" dirty="0">
                          <a:latin typeface="Times New Roman"/>
                          <a:cs typeface="Times New Roman"/>
                        </a:rPr>
                        <a:t> </a:t>
                      </a:r>
                      <a:r>
                        <a:rPr sz="2250" baseline="1851" dirty="0">
                          <a:latin typeface="Times New Roman"/>
                          <a:cs typeface="Times New Roman"/>
                        </a:rPr>
                        <a:t>and</a:t>
                      </a:r>
                      <a:r>
                        <a:rPr sz="2250" spc="-22" baseline="1851" dirty="0">
                          <a:latin typeface="Times New Roman"/>
                          <a:cs typeface="Times New Roman"/>
                        </a:rPr>
                        <a:t> </a:t>
                      </a:r>
                      <a:r>
                        <a:rPr sz="2250" baseline="1851" dirty="0">
                          <a:latin typeface="Times New Roman"/>
                          <a:cs typeface="Times New Roman"/>
                        </a:rPr>
                        <a:t>agendas</a:t>
                      </a:r>
                      <a:r>
                        <a:rPr sz="2250" spc="-37" baseline="1851" dirty="0">
                          <a:latin typeface="Times New Roman"/>
                          <a:cs typeface="Times New Roman"/>
                        </a:rPr>
                        <a:t> </a:t>
                      </a:r>
                      <a:r>
                        <a:rPr sz="2250" baseline="1851" dirty="0">
                          <a:latin typeface="Times New Roman"/>
                          <a:cs typeface="Times New Roman"/>
                        </a:rPr>
                        <a:t>of</a:t>
                      </a:r>
                      <a:r>
                        <a:rPr sz="2250" spc="-22" baseline="1851" dirty="0">
                          <a:latin typeface="Times New Roman"/>
                          <a:cs typeface="Times New Roman"/>
                        </a:rPr>
                        <a:t> </a:t>
                      </a:r>
                      <a:r>
                        <a:rPr sz="2250" baseline="1851" dirty="0">
                          <a:latin typeface="Times New Roman"/>
                          <a:cs typeface="Times New Roman"/>
                        </a:rPr>
                        <a:t>the</a:t>
                      </a:r>
                      <a:r>
                        <a:rPr sz="2250" spc="-60" baseline="1851" dirty="0">
                          <a:latin typeface="Times New Roman"/>
                          <a:cs typeface="Times New Roman"/>
                        </a:rPr>
                        <a:t> </a:t>
                      </a:r>
                      <a:r>
                        <a:rPr sz="2250" baseline="1851" dirty="0">
                          <a:latin typeface="Times New Roman"/>
                          <a:cs typeface="Times New Roman"/>
                        </a:rPr>
                        <a:t>meetings,</a:t>
                      </a:r>
                      <a:r>
                        <a:rPr sz="2250" spc="-22" baseline="1851" dirty="0">
                          <a:latin typeface="Times New Roman"/>
                          <a:cs typeface="Times New Roman"/>
                        </a:rPr>
                        <a:t> </a:t>
                      </a:r>
                      <a:r>
                        <a:rPr sz="2250" baseline="1851" dirty="0">
                          <a:latin typeface="Times New Roman"/>
                          <a:cs typeface="Times New Roman"/>
                        </a:rPr>
                        <a:t>drafting</a:t>
                      </a:r>
                      <a:r>
                        <a:rPr sz="2250" spc="-37" baseline="1851" dirty="0">
                          <a:latin typeface="Times New Roman"/>
                          <a:cs typeface="Times New Roman"/>
                        </a:rPr>
                        <a:t> </a:t>
                      </a:r>
                      <a:r>
                        <a:rPr sz="2250" baseline="1851" dirty="0">
                          <a:latin typeface="Times New Roman"/>
                          <a:cs typeface="Times New Roman"/>
                        </a:rPr>
                        <a:t>resolutions</a:t>
                      </a:r>
                      <a:r>
                        <a:rPr sz="2250" spc="-67" baseline="1851" dirty="0">
                          <a:latin typeface="Times New Roman"/>
                          <a:cs typeface="Times New Roman"/>
                        </a:rPr>
                        <a:t> </a:t>
                      </a:r>
                      <a:r>
                        <a:rPr sz="2250" baseline="1851" dirty="0">
                          <a:latin typeface="Times New Roman"/>
                          <a:cs typeface="Times New Roman"/>
                        </a:rPr>
                        <a:t>and</a:t>
                      </a:r>
                      <a:r>
                        <a:rPr sz="2250" spc="-37" baseline="1851" dirty="0">
                          <a:latin typeface="Times New Roman"/>
                          <a:cs typeface="Times New Roman"/>
                        </a:rPr>
                        <a:t> </a:t>
                      </a:r>
                      <a:r>
                        <a:rPr sz="2250" spc="-15" baseline="1851" dirty="0">
                          <a:latin typeface="Times New Roman"/>
                          <a:cs typeface="Times New Roman"/>
                        </a:rPr>
                        <a:t>minutes;</a:t>
                      </a:r>
                      <a:endParaRPr sz="2250" baseline="1851">
                        <a:latin typeface="Times New Roman"/>
                        <a:cs typeface="Times New Roman"/>
                      </a:endParaRPr>
                    </a:p>
                    <a:p>
                      <a:pPr marL="323215" indent="-131445">
                        <a:lnSpc>
                          <a:spcPct val="100000"/>
                        </a:lnSpc>
                        <a:buFont typeface="MS PGothic"/>
                        <a:buChar char="►"/>
                        <a:tabLst>
                          <a:tab pos="323850" algn="l"/>
                        </a:tabLst>
                      </a:pPr>
                      <a:r>
                        <a:rPr sz="2250" baseline="1851" dirty="0">
                          <a:latin typeface="Times New Roman"/>
                          <a:cs typeface="Times New Roman"/>
                        </a:rPr>
                        <a:t>Drafting</a:t>
                      </a:r>
                      <a:r>
                        <a:rPr sz="2250" spc="-44" baseline="1851" dirty="0">
                          <a:latin typeface="Times New Roman"/>
                          <a:cs typeface="Times New Roman"/>
                        </a:rPr>
                        <a:t> </a:t>
                      </a:r>
                      <a:r>
                        <a:rPr sz="2250" baseline="1851" dirty="0">
                          <a:latin typeface="Times New Roman"/>
                          <a:cs typeface="Times New Roman"/>
                        </a:rPr>
                        <a:t>agreements</a:t>
                      </a:r>
                      <a:r>
                        <a:rPr sz="2250" spc="-22" baseline="1851" dirty="0">
                          <a:latin typeface="Times New Roman"/>
                          <a:cs typeface="Times New Roman"/>
                        </a:rPr>
                        <a:t> </a:t>
                      </a:r>
                      <a:r>
                        <a:rPr sz="2250" baseline="1851" dirty="0">
                          <a:latin typeface="Times New Roman"/>
                          <a:cs typeface="Times New Roman"/>
                        </a:rPr>
                        <a:t>with</a:t>
                      </a:r>
                      <a:r>
                        <a:rPr sz="2250" spc="-44" baseline="1851" dirty="0">
                          <a:latin typeface="Times New Roman"/>
                          <a:cs typeface="Times New Roman"/>
                        </a:rPr>
                        <a:t> </a:t>
                      </a:r>
                      <a:r>
                        <a:rPr sz="2250" baseline="1851" dirty="0">
                          <a:latin typeface="Times New Roman"/>
                          <a:cs typeface="Times New Roman"/>
                        </a:rPr>
                        <a:t>domestic/</a:t>
                      </a:r>
                      <a:r>
                        <a:rPr sz="2250" spc="-67" baseline="1851" dirty="0">
                          <a:latin typeface="Times New Roman"/>
                          <a:cs typeface="Times New Roman"/>
                        </a:rPr>
                        <a:t> </a:t>
                      </a:r>
                      <a:r>
                        <a:rPr sz="2250" baseline="1851" dirty="0">
                          <a:latin typeface="Times New Roman"/>
                          <a:cs typeface="Times New Roman"/>
                        </a:rPr>
                        <a:t>foreign</a:t>
                      </a:r>
                      <a:r>
                        <a:rPr sz="2250" spc="-52" baseline="1851" dirty="0">
                          <a:latin typeface="Times New Roman"/>
                          <a:cs typeface="Times New Roman"/>
                        </a:rPr>
                        <a:t> </a:t>
                      </a:r>
                      <a:r>
                        <a:rPr sz="2250" spc="-15" baseline="1851" dirty="0">
                          <a:latin typeface="Times New Roman"/>
                          <a:cs typeface="Times New Roman"/>
                        </a:rPr>
                        <a:t>entities;</a:t>
                      </a:r>
                      <a:endParaRPr sz="2250" baseline="1851">
                        <a:latin typeface="Times New Roman"/>
                        <a:cs typeface="Times New Roman"/>
                      </a:endParaRPr>
                    </a:p>
                    <a:p>
                      <a:pPr marL="314325" indent="-122555">
                        <a:lnSpc>
                          <a:spcPct val="100000"/>
                        </a:lnSpc>
                        <a:buFont typeface="MS PGothic"/>
                        <a:buChar char="►"/>
                        <a:tabLst>
                          <a:tab pos="314960" algn="l"/>
                        </a:tabLst>
                      </a:pPr>
                      <a:r>
                        <a:rPr sz="2250" baseline="1851" dirty="0">
                          <a:latin typeface="Times New Roman"/>
                          <a:cs typeface="Times New Roman"/>
                        </a:rPr>
                        <a:t>Advisory</a:t>
                      </a:r>
                      <a:r>
                        <a:rPr sz="2250" spc="-67" baseline="1851" dirty="0">
                          <a:latin typeface="Times New Roman"/>
                          <a:cs typeface="Times New Roman"/>
                        </a:rPr>
                        <a:t> </a:t>
                      </a:r>
                      <a:r>
                        <a:rPr sz="2250" baseline="1851" dirty="0">
                          <a:latin typeface="Times New Roman"/>
                          <a:cs typeface="Times New Roman"/>
                        </a:rPr>
                        <a:t>on</a:t>
                      </a:r>
                      <a:r>
                        <a:rPr sz="2250" spc="-15" baseline="1851" dirty="0">
                          <a:latin typeface="Times New Roman"/>
                          <a:cs typeface="Times New Roman"/>
                        </a:rPr>
                        <a:t> </a:t>
                      </a:r>
                      <a:r>
                        <a:rPr sz="2250" baseline="1851" dirty="0">
                          <a:latin typeface="Times New Roman"/>
                          <a:cs typeface="Times New Roman"/>
                        </a:rPr>
                        <a:t>Company</a:t>
                      </a:r>
                      <a:r>
                        <a:rPr sz="2250" spc="-30" baseline="1851" dirty="0">
                          <a:latin typeface="Times New Roman"/>
                          <a:cs typeface="Times New Roman"/>
                        </a:rPr>
                        <a:t> </a:t>
                      </a:r>
                      <a:r>
                        <a:rPr sz="2250" baseline="1851" dirty="0">
                          <a:latin typeface="Times New Roman"/>
                          <a:cs typeface="Times New Roman"/>
                        </a:rPr>
                        <a:t>law</a:t>
                      </a:r>
                      <a:r>
                        <a:rPr sz="2250" spc="-15" baseline="1851" dirty="0">
                          <a:latin typeface="Times New Roman"/>
                          <a:cs typeface="Times New Roman"/>
                        </a:rPr>
                        <a:t> matters;</a:t>
                      </a:r>
                      <a:endParaRPr sz="2250" baseline="1851">
                        <a:latin typeface="Times New Roman"/>
                        <a:cs typeface="Times New Roman"/>
                      </a:endParaRPr>
                    </a:p>
                    <a:p>
                      <a:pPr marL="323215" indent="-131445">
                        <a:lnSpc>
                          <a:spcPct val="100000"/>
                        </a:lnSpc>
                        <a:buFont typeface="MS PGothic"/>
                        <a:buChar char="►"/>
                        <a:tabLst>
                          <a:tab pos="323850" algn="l"/>
                        </a:tabLst>
                      </a:pPr>
                      <a:r>
                        <a:rPr sz="2250" baseline="1851" dirty="0">
                          <a:latin typeface="Times New Roman"/>
                          <a:cs typeface="Times New Roman"/>
                        </a:rPr>
                        <a:t>Compounding</a:t>
                      </a:r>
                      <a:r>
                        <a:rPr sz="2250" spc="-89" baseline="1851" dirty="0">
                          <a:latin typeface="Times New Roman"/>
                          <a:cs typeface="Times New Roman"/>
                        </a:rPr>
                        <a:t> </a:t>
                      </a:r>
                      <a:r>
                        <a:rPr sz="2250" baseline="1851" dirty="0">
                          <a:latin typeface="Times New Roman"/>
                          <a:cs typeface="Times New Roman"/>
                        </a:rPr>
                        <a:t>of</a:t>
                      </a:r>
                      <a:r>
                        <a:rPr sz="2250" spc="-15" baseline="1851" dirty="0">
                          <a:latin typeface="Times New Roman"/>
                          <a:cs typeface="Times New Roman"/>
                        </a:rPr>
                        <a:t> </a:t>
                      </a:r>
                      <a:r>
                        <a:rPr sz="2250" baseline="1851" dirty="0">
                          <a:latin typeface="Times New Roman"/>
                          <a:cs typeface="Times New Roman"/>
                        </a:rPr>
                        <a:t>offences</a:t>
                      </a:r>
                      <a:r>
                        <a:rPr sz="2250" spc="-37" baseline="1851" dirty="0">
                          <a:latin typeface="Times New Roman"/>
                          <a:cs typeface="Times New Roman"/>
                        </a:rPr>
                        <a:t> </a:t>
                      </a:r>
                      <a:r>
                        <a:rPr sz="2250" baseline="1851" dirty="0">
                          <a:latin typeface="Times New Roman"/>
                          <a:cs typeface="Times New Roman"/>
                        </a:rPr>
                        <a:t>committed</a:t>
                      </a:r>
                      <a:r>
                        <a:rPr sz="2250" spc="-30" baseline="1851" dirty="0">
                          <a:latin typeface="Times New Roman"/>
                          <a:cs typeface="Times New Roman"/>
                        </a:rPr>
                        <a:t> </a:t>
                      </a:r>
                      <a:r>
                        <a:rPr sz="2250" baseline="1851" dirty="0">
                          <a:latin typeface="Times New Roman"/>
                          <a:cs typeface="Times New Roman"/>
                        </a:rPr>
                        <a:t>under</a:t>
                      </a:r>
                      <a:r>
                        <a:rPr sz="2250" spc="-37" baseline="1851" dirty="0">
                          <a:latin typeface="Times New Roman"/>
                          <a:cs typeface="Times New Roman"/>
                        </a:rPr>
                        <a:t> </a:t>
                      </a:r>
                      <a:r>
                        <a:rPr sz="2250" spc="-15" baseline="1851" dirty="0">
                          <a:latin typeface="Times New Roman"/>
                          <a:cs typeface="Times New Roman"/>
                        </a:rPr>
                        <a:t>Companies</a:t>
                      </a:r>
                      <a:r>
                        <a:rPr sz="2250" spc="-127" baseline="1851" dirty="0">
                          <a:latin typeface="Times New Roman"/>
                          <a:cs typeface="Times New Roman"/>
                        </a:rPr>
                        <a:t> </a:t>
                      </a:r>
                      <a:r>
                        <a:rPr sz="2250" baseline="1851" dirty="0">
                          <a:latin typeface="Times New Roman"/>
                          <a:cs typeface="Times New Roman"/>
                        </a:rPr>
                        <a:t>Act,</a:t>
                      </a:r>
                      <a:r>
                        <a:rPr sz="2250" spc="-7" baseline="1851" dirty="0">
                          <a:latin typeface="Times New Roman"/>
                          <a:cs typeface="Times New Roman"/>
                        </a:rPr>
                        <a:t> </a:t>
                      </a:r>
                      <a:r>
                        <a:rPr sz="2250" spc="-15" baseline="1851" dirty="0">
                          <a:latin typeface="Times New Roman"/>
                          <a:cs typeface="Times New Roman"/>
                        </a:rPr>
                        <a:t>2013;</a:t>
                      </a:r>
                      <a:endParaRPr sz="2250" baseline="1851">
                        <a:latin typeface="Times New Roman"/>
                        <a:cs typeface="Times New Roman"/>
                      </a:endParaRPr>
                    </a:p>
                    <a:p>
                      <a:pPr marL="323215" indent="-131445">
                        <a:lnSpc>
                          <a:spcPct val="100000"/>
                        </a:lnSpc>
                        <a:buFont typeface="MS PGothic"/>
                        <a:buChar char="►"/>
                        <a:tabLst>
                          <a:tab pos="323850" algn="l"/>
                        </a:tabLst>
                      </a:pPr>
                      <a:r>
                        <a:rPr sz="2250" baseline="1851" dirty="0">
                          <a:latin typeface="Times New Roman"/>
                          <a:cs typeface="Times New Roman"/>
                        </a:rPr>
                        <a:t>Extension</a:t>
                      </a:r>
                      <a:r>
                        <a:rPr sz="2250" spc="-52" baseline="1851" dirty="0">
                          <a:latin typeface="Times New Roman"/>
                          <a:cs typeface="Times New Roman"/>
                        </a:rPr>
                        <a:t> </a:t>
                      </a:r>
                      <a:r>
                        <a:rPr sz="2250" baseline="1851" dirty="0">
                          <a:latin typeface="Times New Roman"/>
                          <a:cs typeface="Times New Roman"/>
                        </a:rPr>
                        <a:t>for</a:t>
                      </a:r>
                      <a:r>
                        <a:rPr sz="2250" spc="-37" baseline="1851" dirty="0">
                          <a:latin typeface="Times New Roman"/>
                          <a:cs typeface="Times New Roman"/>
                        </a:rPr>
                        <a:t> </a:t>
                      </a:r>
                      <a:r>
                        <a:rPr sz="2250" baseline="1851" dirty="0">
                          <a:latin typeface="Times New Roman"/>
                          <a:cs typeface="Times New Roman"/>
                        </a:rPr>
                        <a:t>holding</a:t>
                      </a:r>
                      <a:r>
                        <a:rPr sz="2250" spc="-75" baseline="1851" dirty="0">
                          <a:latin typeface="Times New Roman"/>
                          <a:cs typeface="Times New Roman"/>
                        </a:rPr>
                        <a:t> </a:t>
                      </a:r>
                      <a:r>
                        <a:rPr sz="2250" baseline="1851" dirty="0">
                          <a:latin typeface="Times New Roman"/>
                          <a:cs typeface="Times New Roman"/>
                        </a:rPr>
                        <a:t>general</a:t>
                      </a:r>
                      <a:r>
                        <a:rPr sz="2250" spc="-7" baseline="1851" dirty="0">
                          <a:latin typeface="Times New Roman"/>
                          <a:cs typeface="Times New Roman"/>
                        </a:rPr>
                        <a:t> </a:t>
                      </a:r>
                      <a:r>
                        <a:rPr sz="2250" baseline="1851" dirty="0">
                          <a:latin typeface="Times New Roman"/>
                          <a:cs typeface="Times New Roman"/>
                        </a:rPr>
                        <a:t>body</a:t>
                      </a:r>
                      <a:r>
                        <a:rPr sz="2250" spc="-44" baseline="1851" dirty="0">
                          <a:latin typeface="Times New Roman"/>
                          <a:cs typeface="Times New Roman"/>
                        </a:rPr>
                        <a:t> </a:t>
                      </a:r>
                      <a:r>
                        <a:rPr sz="2250" baseline="1851" dirty="0">
                          <a:latin typeface="Times New Roman"/>
                          <a:cs typeface="Times New Roman"/>
                        </a:rPr>
                        <a:t>meeting</a:t>
                      </a:r>
                      <a:r>
                        <a:rPr sz="2250" spc="-15" baseline="1851" dirty="0">
                          <a:latin typeface="Times New Roman"/>
                          <a:cs typeface="Times New Roman"/>
                        </a:rPr>
                        <a:t> </a:t>
                      </a:r>
                      <a:r>
                        <a:rPr sz="2250" baseline="1851" dirty="0">
                          <a:latin typeface="Times New Roman"/>
                          <a:cs typeface="Times New Roman"/>
                        </a:rPr>
                        <a:t>after</a:t>
                      </a:r>
                      <a:r>
                        <a:rPr sz="2250" spc="-37" baseline="1851" dirty="0">
                          <a:latin typeface="Times New Roman"/>
                          <a:cs typeface="Times New Roman"/>
                        </a:rPr>
                        <a:t> </a:t>
                      </a:r>
                      <a:r>
                        <a:rPr sz="2250" baseline="1851" dirty="0">
                          <a:latin typeface="Times New Roman"/>
                          <a:cs typeface="Times New Roman"/>
                        </a:rPr>
                        <a:t>the</a:t>
                      </a:r>
                      <a:r>
                        <a:rPr sz="2250" spc="-44" baseline="1851" dirty="0">
                          <a:latin typeface="Times New Roman"/>
                          <a:cs typeface="Times New Roman"/>
                        </a:rPr>
                        <a:t> </a:t>
                      </a:r>
                      <a:r>
                        <a:rPr sz="2250" baseline="1851" dirty="0">
                          <a:latin typeface="Times New Roman"/>
                          <a:cs typeface="Times New Roman"/>
                        </a:rPr>
                        <a:t>permissible</a:t>
                      </a:r>
                      <a:r>
                        <a:rPr sz="2250" spc="-44" baseline="1851" dirty="0">
                          <a:latin typeface="Times New Roman"/>
                          <a:cs typeface="Times New Roman"/>
                        </a:rPr>
                        <a:t> </a:t>
                      </a:r>
                      <a:r>
                        <a:rPr sz="2250" baseline="1851" dirty="0">
                          <a:latin typeface="Times New Roman"/>
                          <a:cs typeface="Times New Roman"/>
                        </a:rPr>
                        <a:t>time</a:t>
                      </a:r>
                      <a:r>
                        <a:rPr sz="2250" spc="-22" baseline="1851" dirty="0">
                          <a:latin typeface="Times New Roman"/>
                          <a:cs typeface="Times New Roman"/>
                        </a:rPr>
                        <a:t> </a:t>
                      </a:r>
                      <a:r>
                        <a:rPr sz="2250" spc="-15" baseline="1851" dirty="0">
                          <a:latin typeface="Times New Roman"/>
                          <a:cs typeface="Times New Roman"/>
                        </a:rPr>
                        <a:t>frame;</a:t>
                      </a:r>
                      <a:endParaRPr sz="2250" baseline="1851">
                        <a:latin typeface="Times New Roman"/>
                        <a:cs typeface="Times New Roman"/>
                      </a:endParaRPr>
                    </a:p>
                    <a:p>
                      <a:pPr marL="314325" indent="-122555">
                        <a:lnSpc>
                          <a:spcPts val="1670"/>
                        </a:lnSpc>
                        <a:buFont typeface="MS PGothic"/>
                        <a:buChar char="►"/>
                        <a:tabLst>
                          <a:tab pos="314960" algn="l"/>
                        </a:tabLst>
                      </a:pPr>
                      <a:r>
                        <a:rPr sz="2250" baseline="1851" dirty="0">
                          <a:latin typeface="Times New Roman"/>
                          <a:cs typeface="Times New Roman"/>
                        </a:rPr>
                        <a:t>Approvals</a:t>
                      </a:r>
                      <a:r>
                        <a:rPr sz="2250" spc="-52" baseline="1851" dirty="0">
                          <a:latin typeface="Times New Roman"/>
                          <a:cs typeface="Times New Roman"/>
                        </a:rPr>
                        <a:t> </a:t>
                      </a:r>
                      <a:r>
                        <a:rPr sz="2250" baseline="1851" dirty="0">
                          <a:latin typeface="Times New Roman"/>
                          <a:cs typeface="Times New Roman"/>
                        </a:rPr>
                        <a:t>from</a:t>
                      </a:r>
                      <a:r>
                        <a:rPr sz="2250" spc="-30" baseline="1851" dirty="0">
                          <a:latin typeface="Times New Roman"/>
                          <a:cs typeface="Times New Roman"/>
                        </a:rPr>
                        <a:t> </a:t>
                      </a:r>
                      <a:r>
                        <a:rPr sz="2250" baseline="1851" dirty="0">
                          <a:latin typeface="Times New Roman"/>
                          <a:cs typeface="Times New Roman"/>
                        </a:rPr>
                        <a:t>Ministry</a:t>
                      </a:r>
                      <a:r>
                        <a:rPr sz="2250" spc="-44" baseline="1851" dirty="0">
                          <a:latin typeface="Times New Roman"/>
                          <a:cs typeface="Times New Roman"/>
                        </a:rPr>
                        <a:t> </a:t>
                      </a:r>
                      <a:r>
                        <a:rPr sz="2250" baseline="1851" dirty="0">
                          <a:latin typeface="Times New Roman"/>
                          <a:cs typeface="Times New Roman"/>
                        </a:rPr>
                        <a:t>of</a:t>
                      </a:r>
                      <a:r>
                        <a:rPr sz="2250" spc="-22" baseline="1851" dirty="0">
                          <a:latin typeface="Times New Roman"/>
                          <a:cs typeface="Times New Roman"/>
                        </a:rPr>
                        <a:t> </a:t>
                      </a:r>
                      <a:r>
                        <a:rPr sz="2250" spc="-15" baseline="1851" dirty="0">
                          <a:latin typeface="Times New Roman"/>
                          <a:cs typeface="Times New Roman"/>
                        </a:rPr>
                        <a:t>Corporate</a:t>
                      </a:r>
                      <a:r>
                        <a:rPr sz="2250" spc="-165" baseline="1851" dirty="0">
                          <a:latin typeface="Times New Roman"/>
                          <a:cs typeface="Times New Roman"/>
                        </a:rPr>
                        <a:t> </a:t>
                      </a:r>
                      <a:r>
                        <a:rPr sz="2250" baseline="1851" dirty="0">
                          <a:latin typeface="Times New Roman"/>
                          <a:cs typeface="Times New Roman"/>
                        </a:rPr>
                        <a:t>Affairs</a:t>
                      </a:r>
                      <a:r>
                        <a:rPr sz="2250" spc="-15" baseline="1851" dirty="0">
                          <a:latin typeface="Times New Roman"/>
                          <a:cs typeface="Times New Roman"/>
                        </a:rPr>
                        <a:t> </a:t>
                      </a:r>
                      <a:r>
                        <a:rPr sz="2250" baseline="1851" dirty="0">
                          <a:latin typeface="Times New Roman"/>
                          <a:cs typeface="Times New Roman"/>
                        </a:rPr>
                        <a:t>/</a:t>
                      </a:r>
                      <a:r>
                        <a:rPr sz="2250" spc="7" baseline="1851" dirty="0">
                          <a:latin typeface="Times New Roman"/>
                          <a:cs typeface="Times New Roman"/>
                        </a:rPr>
                        <a:t> </a:t>
                      </a:r>
                      <a:r>
                        <a:rPr sz="2250" baseline="1851" dirty="0">
                          <a:latin typeface="Times New Roman"/>
                          <a:cs typeface="Times New Roman"/>
                        </a:rPr>
                        <a:t>Registrar</a:t>
                      </a:r>
                      <a:r>
                        <a:rPr sz="2250" spc="-37" baseline="1851" dirty="0">
                          <a:latin typeface="Times New Roman"/>
                          <a:cs typeface="Times New Roman"/>
                        </a:rPr>
                        <a:t> </a:t>
                      </a:r>
                      <a:r>
                        <a:rPr sz="2250" baseline="1851" dirty="0">
                          <a:latin typeface="Times New Roman"/>
                          <a:cs typeface="Times New Roman"/>
                        </a:rPr>
                        <a:t>of</a:t>
                      </a:r>
                      <a:r>
                        <a:rPr sz="2250" spc="7" baseline="1851" dirty="0">
                          <a:latin typeface="Times New Roman"/>
                          <a:cs typeface="Times New Roman"/>
                        </a:rPr>
                        <a:t> </a:t>
                      </a:r>
                      <a:r>
                        <a:rPr sz="2250" spc="-15" baseline="1851" dirty="0">
                          <a:latin typeface="Times New Roman"/>
                          <a:cs typeface="Times New Roman"/>
                        </a:rPr>
                        <a:t>Companies.</a:t>
                      </a:r>
                      <a:endParaRPr sz="2250" baseline="1851">
                        <a:latin typeface="Times New Roman"/>
                        <a:cs typeface="Times New Roman"/>
                      </a:endParaRPr>
                    </a:p>
                  </a:txBody>
                  <a:tcPr marL="0" marR="0" marT="1397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bl>
          </a:graphicData>
        </a:graphic>
      </p:graphicFrame>
      <p:pic>
        <p:nvPicPr>
          <p:cNvPr id="4" name="object 4"/>
          <p:cNvPicPr/>
          <p:nvPr/>
        </p:nvPicPr>
        <p:blipFill>
          <a:blip r:embed="rId2" cstate="print"/>
          <a:stretch>
            <a:fillRect/>
          </a:stretch>
        </p:blipFill>
        <p:spPr>
          <a:xfrm>
            <a:off x="1524000" y="609600"/>
            <a:ext cx="9144000" cy="6515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3"/>
          <p:cNvGraphicFramePr>
            <a:graphicFrameLocks noGrp="1"/>
          </p:cNvGraphicFramePr>
          <p:nvPr>
            <p:extLst>
              <p:ext uri="{D42A27DB-BD31-4B8C-83A1-F6EECF244321}">
                <p14:modId xmlns:p14="http://schemas.microsoft.com/office/powerpoint/2010/main" val="1490223420"/>
              </p:ext>
            </p:extLst>
          </p:nvPr>
        </p:nvGraphicFramePr>
        <p:xfrm>
          <a:off x="1749425" y="911226"/>
          <a:ext cx="8686800" cy="5114924"/>
        </p:xfrm>
        <a:graphic>
          <a:graphicData uri="http://schemas.openxmlformats.org/drawingml/2006/table">
            <a:tbl>
              <a:tblPr firstRow="1" bandRow="1">
                <a:tableStyleId>{2D5ABB26-0587-4C30-8999-92F81FD0307C}</a:tableStyleId>
              </a:tblPr>
              <a:tblGrid>
                <a:gridCol w="1752600">
                  <a:extLst>
                    <a:ext uri="{9D8B030D-6E8A-4147-A177-3AD203B41FA5}">
                      <a16:colId xmlns:a16="http://schemas.microsoft.com/office/drawing/2014/main" val="20000"/>
                    </a:ext>
                  </a:extLst>
                </a:gridCol>
                <a:gridCol w="6934200">
                  <a:extLst>
                    <a:ext uri="{9D8B030D-6E8A-4147-A177-3AD203B41FA5}">
                      <a16:colId xmlns:a16="http://schemas.microsoft.com/office/drawing/2014/main" val="20001"/>
                    </a:ext>
                  </a:extLst>
                </a:gridCol>
              </a:tblGrid>
              <a:tr h="804545">
                <a:tc>
                  <a:txBody>
                    <a:bodyPr/>
                    <a:lstStyle/>
                    <a:p>
                      <a:pPr>
                        <a:lnSpc>
                          <a:spcPct val="100000"/>
                        </a:lnSpc>
                      </a:pPr>
                      <a:endParaRPr sz="1500">
                        <a:latin typeface="Times New Roman"/>
                        <a:cs typeface="Times New Roman"/>
                      </a:endParaRPr>
                    </a:p>
                    <a:p>
                      <a:pPr marL="100330">
                        <a:lnSpc>
                          <a:spcPct val="100000"/>
                        </a:lnSpc>
                        <a:spcBef>
                          <a:spcPts val="1225"/>
                        </a:spcBef>
                      </a:pPr>
                      <a:r>
                        <a:rPr sz="1400" b="1" dirty="0">
                          <a:solidFill>
                            <a:srgbClr val="990000"/>
                          </a:solidFill>
                          <a:latin typeface="Times New Roman"/>
                          <a:cs typeface="Times New Roman"/>
                        </a:rPr>
                        <a:t>Advice</a:t>
                      </a:r>
                      <a:r>
                        <a:rPr sz="1400" b="1" spc="-20" dirty="0">
                          <a:solidFill>
                            <a:srgbClr val="990000"/>
                          </a:solidFill>
                          <a:latin typeface="Times New Roman"/>
                          <a:cs typeface="Times New Roman"/>
                        </a:rPr>
                        <a:t> </a:t>
                      </a:r>
                      <a:r>
                        <a:rPr sz="1400" b="1" dirty="0">
                          <a:solidFill>
                            <a:srgbClr val="990000"/>
                          </a:solidFill>
                          <a:latin typeface="Times New Roman"/>
                          <a:cs typeface="Times New Roman"/>
                        </a:rPr>
                        <a:t>on</a:t>
                      </a:r>
                      <a:r>
                        <a:rPr sz="1400" b="1" spc="-20" dirty="0">
                          <a:solidFill>
                            <a:srgbClr val="990000"/>
                          </a:solidFill>
                          <a:latin typeface="Times New Roman"/>
                          <a:cs typeface="Times New Roman"/>
                        </a:rPr>
                        <a:t> </a:t>
                      </a:r>
                      <a:r>
                        <a:rPr sz="1400" b="1" spc="-10" dirty="0">
                          <a:solidFill>
                            <a:srgbClr val="990000"/>
                          </a:solidFill>
                          <a:latin typeface="Times New Roman"/>
                          <a:cs typeface="Times New Roman"/>
                        </a:rPr>
                        <a:t>Legal</a:t>
                      </a:r>
                      <a:endParaRPr sz="1400">
                        <a:latin typeface="Times New Roman"/>
                        <a:cs typeface="Times New Roman"/>
                      </a:endParaRPr>
                    </a:p>
                    <a:p>
                      <a:pPr marL="100330">
                        <a:lnSpc>
                          <a:spcPts val="1610"/>
                        </a:lnSpc>
                      </a:pPr>
                      <a:r>
                        <a:rPr sz="1400" b="1" spc="-10" dirty="0">
                          <a:solidFill>
                            <a:srgbClr val="990000"/>
                          </a:solidFill>
                          <a:latin typeface="Times New Roman"/>
                          <a:cs typeface="Times New Roman"/>
                        </a:rPr>
                        <a:t>Structure</a:t>
                      </a:r>
                      <a:endParaRPr sz="14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0"/>
                        </a:spcBef>
                      </a:pPr>
                      <a:endParaRPr sz="1200">
                        <a:latin typeface="Times New Roman"/>
                        <a:cs typeface="Times New Roman"/>
                      </a:endParaRPr>
                    </a:p>
                    <a:p>
                      <a:pPr marL="370840" marR="740410" indent="-178435">
                        <a:lnSpc>
                          <a:spcPts val="1620"/>
                        </a:lnSpc>
                        <a:buFont typeface="MS PGothic"/>
                        <a:buChar char="►"/>
                        <a:tabLst>
                          <a:tab pos="306070" algn="l"/>
                        </a:tabLst>
                      </a:pPr>
                      <a:r>
                        <a:rPr sz="2100" baseline="1984" dirty="0">
                          <a:latin typeface="Times New Roman"/>
                          <a:cs typeface="Times New Roman"/>
                        </a:rPr>
                        <a:t>Advising</a:t>
                      </a:r>
                      <a:r>
                        <a:rPr sz="2100" spc="-89" baseline="1984" dirty="0">
                          <a:latin typeface="Times New Roman"/>
                          <a:cs typeface="Times New Roman"/>
                        </a:rPr>
                        <a:t> </a:t>
                      </a:r>
                      <a:r>
                        <a:rPr sz="2100" baseline="1984" dirty="0">
                          <a:latin typeface="Times New Roman"/>
                          <a:cs typeface="Times New Roman"/>
                        </a:rPr>
                        <a:t>on</a:t>
                      </a:r>
                      <a:r>
                        <a:rPr sz="2100" spc="-30" baseline="1984" dirty="0">
                          <a:latin typeface="Times New Roman"/>
                          <a:cs typeface="Times New Roman"/>
                        </a:rPr>
                        <a:t> </a:t>
                      </a:r>
                      <a:r>
                        <a:rPr sz="2100" baseline="1984" dirty="0">
                          <a:latin typeface="Times New Roman"/>
                          <a:cs typeface="Times New Roman"/>
                        </a:rPr>
                        <a:t>legal</a:t>
                      </a:r>
                      <a:r>
                        <a:rPr sz="2100" spc="-37" baseline="1984" dirty="0">
                          <a:latin typeface="Times New Roman"/>
                          <a:cs typeface="Times New Roman"/>
                        </a:rPr>
                        <a:t> </a:t>
                      </a:r>
                      <a:r>
                        <a:rPr sz="2100" baseline="1984" dirty="0">
                          <a:latin typeface="Times New Roman"/>
                          <a:cs typeface="Times New Roman"/>
                        </a:rPr>
                        <a:t>structure</a:t>
                      </a:r>
                      <a:r>
                        <a:rPr sz="2100" spc="-52" baseline="1984" dirty="0">
                          <a:latin typeface="Times New Roman"/>
                          <a:cs typeface="Times New Roman"/>
                        </a:rPr>
                        <a:t> </a:t>
                      </a:r>
                      <a:r>
                        <a:rPr sz="2100" baseline="1984" dirty="0">
                          <a:latin typeface="Times New Roman"/>
                          <a:cs typeface="Times New Roman"/>
                        </a:rPr>
                        <a:t>(viz.</a:t>
                      </a:r>
                      <a:r>
                        <a:rPr sz="2100" spc="-44" baseline="1984" dirty="0">
                          <a:latin typeface="Times New Roman"/>
                          <a:cs typeface="Times New Roman"/>
                        </a:rPr>
                        <a:t> </a:t>
                      </a:r>
                      <a:r>
                        <a:rPr sz="2100" spc="-15" baseline="1984" dirty="0">
                          <a:latin typeface="Times New Roman"/>
                          <a:cs typeface="Times New Roman"/>
                        </a:rPr>
                        <a:t>Subsidiary,</a:t>
                      </a:r>
                      <a:r>
                        <a:rPr sz="2100" spc="-37" baseline="1984" dirty="0">
                          <a:latin typeface="Times New Roman"/>
                          <a:cs typeface="Times New Roman"/>
                        </a:rPr>
                        <a:t> </a:t>
                      </a:r>
                      <a:r>
                        <a:rPr sz="2100" baseline="1984" dirty="0">
                          <a:latin typeface="Times New Roman"/>
                          <a:cs typeface="Times New Roman"/>
                        </a:rPr>
                        <a:t>Joint</a:t>
                      </a:r>
                      <a:r>
                        <a:rPr sz="2100" spc="-97" baseline="1984" dirty="0">
                          <a:latin typeface="Times New Roman"/>
                          <a:cs typeface="Times New Roman"/>
                        </a:rPr>
                        <a:t> </a:t>
                      </a:r>
                      <a:r>
                        <a:rPr sz="2100" spc="-30" baseline="1984" dirty="0">
                          <a:latin typeface="Times New Roman"/>
                          <a:cs typeface="Times New Roman"/>
                        </a:rPr>
                        <a:t>Venture, </a:t>
                      </a:r>
                      <a:r>
                        <a:rPr sz="2100" baseline="1984" dirty="0">
                          <a:latin typeface="Times New Roman"/>
                          <a:cs typeface="Times New Roman"/>
                        </a:rPr>
                        <a:t>Branch,</a:t>
                      </a:r>
                      <a:r>
                        <a:rPr sz="2100" spc="-52" baseline="1984" dirty="0">
                          <a:latin typeface="Times New Roman"/>
                          <a:cs typeface="Times New Roman"/>
                        </a:rPr>
                        <a:t> </a:t>
                      </a:r>
                      <a:r>
                        <a:rPr sz="2100" baseline="1984" dirty="0">
                          <a:latin typeface="Times New Roman"/>
                          <a:cs typeface="Times New Roman"/>
                        </a:rPr>
                        <a:t>Liaison</a:t>
                      </a:r>
                      <a:r>
                        <a:rPr sz="2100" spc="-37" baseline="1984" dirty="0">
                          <a:latin typeface="Times New Roman"/>
                          <a:cs typeface="Times New Roman"/>
                        </a:rPr>
                        <a:t> </a:t>
                      </a:r>
                      <a:r>
                        <a:rPr sz="2100" spc="-15" baseline="1984" dirty="0">
                          <a:latin typeface="Times New Roman"/>
                          <a:cs typeface="Times New Roman"/>
                        </a:rPr>
                        <a:t>Office, </a:t>
                      </a:r>
                      <a:r>
                        <a:rPr sz="1400" dirty="0">
                          <a:latin typeface="Times New Roman"/>
                          <a:cs typeface="Times New Roman"/>
                        </a:rPr>
                        <a:t>Project</a:t>
                      </a:r>
                      <a:r>
                        <a:rPr sz="1400" spc="-35" dirty="0">
                          <a:latin typeface="Times New Roman"/>
                          <a:cs typeface="Times New Roman"/>
                        </a:rPr>
                        <a:t> </a:t>
                      </a:r>
                      <a:r>
                        <a:rPr sz="1400" dirty="0">
                          <a:latin typeface="Times New Roman"/>
                          <a:cs typeface="Times New Roman"/>
                        </a:rPr>
                        <a:t>Office,</a:t>
                      </a:r>
                      <a:r>
                        <a:rPr sz="1400" spc="-25" dirty="0">
                          <a:latin typeface="Times New Roman"/>
                          <a:cs typeface="Times New Roman"/>
                        </a:rPr>
                        <a:t> </a:t>
                      </a:r>
                      <a:r>
                        <a:rPr sz="1400" dirty="0">
                          <a:latin typeface="Times New Roman"/>
                          <a:cs typeface="Times New Roman"/>
                        </a:rPr>
                        <a:t>etc.)</a:t>
                      </a:r>
                      <a:r>
                        <a:rPr sz="1400" spc="-15" dirty="0">
                          <a:latin typeface="Times New Roman"/>
                          <a:cs typeface="Times New Roman"/>
                        </a:rPr>
                        <a:t> </a:t>
                      </a:r>
                      <a:r>
                        <a:rPr sz="1400" dirty="0">
                          <a:latin typeface="Times New Roman"/>
                          <a:cs typeface="Times New Roman"/>
                        </a:rPr>
                        <a:t>for</a:t>
                      </a:r>
                      <a:r>
                        <a:rPr sz="1400" spc="-35" dirty="0">
                          <a:latin typeface="Times New Roman"/>
                          <a:cs typeface="Times New Roman"/>
                        </a:rPr>
                        <a:t> </a:t>
                      </a:r>
                      <a:r>
                        <a:rPr sz="1400" dirty="0">
                          <a:latin typeface="Times New Roman"/>
                          <a:cs typeface="Times New Roman"/>
                        </a:rPr>
                        <a:t>setting</a:t>
                      </a:r>
                      <a:r>
                        <a:rPr sz="1400" spc="-35" dirty="0">
                          <a:latin typeface="Times New Roman"/>
                          <a:cs typeface="Times New Roman"/>
                        </a:rPr>
                        <a:t> </a:t>
                      </a:r>
                      <a:r>
                        <a:rPr sz="1400" dirty="0">
                          <a:latin typeface="Times New Roman"/>
                          <a:cs typeface="Times New Roman"/>
                        </a:rPr>
                        <a:t>up</a:t>
                      </a:r>
                      <a:r>
                        <a:rPr sz="1400" spc="-20" dirty="0">
                          <a:latin typeface="Times New Roman"/>
                          <a:cs typeface="Times New Roman"/>
                        </a:rPr>
                        <a:t> </a:t>
                      </a:r>
                      <a:r>
                        <a:rPr sz="1400" dirty="0">
                          <a:latin typeface="Times New Roman"/>
                          <a:cs typeface="Times New Roman"/>
                        </a:rPr>
                        <a:t>of</a:t>
                      </a:r>
                      <a:r>
                        <a:rPr sz="1400" spc="-25" dirty="0">
                          <a:latin typeface="Times New Roman"/>
                          <a:cs typeface="Times New Roman"/>
                        </a:rPr>
                        <a:t> </a:t>
                      </a:r>
                      <a:r>
                        <a:rPr sz="1400" dirty="0">
                          <a:latin typeface="Times New Roman"/>
                          <a:cs typeface="Times New Roman"/>
                        </a:rPr>
                        <a:t>business</a:t>
                      </a:r>
                      <a:r>
                        <a:rPr sz="1400" spc="-10" dirty="0">
                          <a:latin typeface="Times New Roman"/>
                          <a:cs typeface="Times New Roman"/>
                        </a:rPr>
                        <a:t> </a:t>
                      </a:r>
                      <a:r>
                        <a:rPr sz="1400" dirty="0">
                          <a:latin typeface="Times New Roman"/>
                          <a:cs typeface="Times New Roman"/>
                        </a:rPr>
                        <a:t>in</a:t>
                      </a:r>
                      <a:r>
                        <a:rPr sz="1400" spc="-45" dirty="0">
                          <a:latin typeface="Times New Roman"/>
                          <a:cs typeface="Times New Roman"/>
                        </a:rPr>
                        <a:t> </a:t>
                      </a:r>
                      <a:r>
                        <a:rPr sz="1400" spc="-10" dirty="0">
                          <a:latin typeface="Times New Roman"/>
                          <a:cs typeface="Times New Roman"/>
                        </a:rPr>
                        <a:t>India.</a:t>
                      </a:r>
                      <a:endParaRPr sz="1400">
                        <a:latin typeface="Times New Roman"/>
                        <a:cs typeface="Times New Roman"/>
                      </a:endParaRPr>
                    </a:p>
                  </a:txBody>
                  <a:tcPr marL="0" marR="0" marT="63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1012825">
                <a:tc>
                  <a:txBody>
                    <a:bodyPr/>
                    <a:lstStyle/>
                    <a:p>
                      <a:pPr>
                        <a:lnSpc>
                          <a:spcPct val="100000"/>
                        </a:lnSpc>
                      </a:pPr>
                      <a:endParaRPr sz="1500">
                        <a:latin typeface="Times New Roman"/>
                        <a:cs typeface="Times New Roman"/>
                      </a:endParaRPr>
                    </a:p>
                    <a:p>
                      <a:pPr>
                        <a:lnSpc>
                          <a:spcPct val="100000"/>
                        </a:lnSpc>
                      </a:pPr>
                      <a:endParaRPr sz="1500">
                        <a:latin typeface="Times New Roman"/>
                        <a:cs typeface="Times New Roman"/>
                      </a:endParaRPr>
                    </a:p>
                    <a:p>
                      <a:pPr marL="100330" marR="109855">
                        <a:lnSpc>
                          <a:spcPct val="100000"/>
                        </a:lnSpc>
                        <a:spcBef>
                          <a:spcPts val="1065"/>
                        </a:spcBef>
                      </a:pPr>
                      <a:r>
                        <a:rPr sz="1400" b="1" dirty="0">
                          <a:solidFill>
                            <a:srgbClr val="990000"/>
                          </a:solidFill>
                          <a:latin typeface="Times New Roman"/>
                          <a:cs typeface="Times New Roman"/>
                        </a:rPr>
                        <a:t>Entity</a:t>
                      </a:r>
                      <a:r>
                        <a:rPr sz="1400" b="1" spc="-20" dirty="0">
                          <a:solidFill>
                            <a:srgbClr val="990000"/>
                          </a:solidFill>
                          <a:latin typeface="Times New Roman"/>
                          <a:cs typeface="Times New Roman"/>
                        </a:rPr>
                        <a:t> </a:t>
                      </a:r>
                      <a:r>
                        <a:rPr sz="1400" b="1" spc="-10" dirty="0">
                          <a:solidFill>
                            <a:srgbClr val="990000"/>
                          </a:solidFill>
                          <a:latin typeface="Times New Roman"/>
                          <a:cs typeface="Times New Roman"/>
                        </a:rPr>
                        <a:t>Formation/ </a:t>
                      </a:r>
                      <a:r>
                        <a:rPr sz="1400" b="1" dirty="0">
                          <a:solidFill>
                            <a:srgbClr val="990000"/>
                          </a:solidFill>
                          <a:latin typeface="Times New Roman"/>
                          <a:cs typeface="Times New Roman"/>
                        </a:rPr>
                        <a:t>India</a:t>
                      </a:r>
                      <a:r>
                        <a:rPr sz="1400" b="1" spc="-30" dirty="0">
                          <a:solidFill>
                            <a:srgbClr val="990000"/>
                          </a:solidFill>
                          <a:latin typeface="Times New Roman"/>
                          <a:cs typeface="Times New Roman"/>
                        </a:rPr>
                        <a:t> </a:t>
                      </a:r>
                      <a:r>
                        <a:rPr sz="1400" b="1" dirty="0">
                          <a:solidFill>
                            <a:srgbClr val="990000"/>
                          </a:solidFill>
                          <a:latin typeface="Times New Roman"/>
                          <a:cs typeface="Times New Roman"/>
                        </a:rPr>
                        <a:t>Entry</a:t>
                      </a:r>
                      <a:r>
                        <a:rPr sz="1400" b="1" spc="-15" dirty="0">
                          <a:solidFill>
                            <a:srgbClr val="990000"/>
                          </a:solidFill>
                          <a:latin typeface="Times New Roman"/>
                          <a:cs typeface="Times New Roman"/>
                        </a:rPr>
                        <a:t> </a:t>
                      </a:r>
                      <a:r>
                        <a:rPr sz="1400" b="1" spc="-10" dirty="0">
                          <a:solidFill>
                            <a:srgbClr val="990000"/>
                          </a:solidFill>
                          <a:latin typeface="Times New Roman"/>
                          <a:cs typeface="Times New Roman"/>
                        </a:rPr>
                        <a:t>services</a:t>
                      </a:r>
                      <a:endParaRPr sz="14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305435" indent="-113664">
                        <a:lnSpc>
                          <a:spcPct val="100000"/>
                        </a:lnSpc>
                        <a:spcBef>
                          <a:spcPts val="1285"/>
                        </a:spcBef>
                        <a:buFont typeface="MS PGothic"/>
                        <a:buChar char="►"/>
                        <a:tabLst>
                          <a:tab pos="306070" algn="l"/>
                        </a:tabLst>
                      </a:pPr>
                      <a:r>
                        <a:rPr sz="2100" baseline="1984" dirty="0">
                          <a:latin typeface="Times New Roman"/>
                          <a:cs typeface="Times New Roman"/>
                        </a:rPr>
                        <a:t>Assisting</a:t>
                      </a:r>
                      <a:r>
                        <a:rPr sz="2100" spc="-112" baseline="1984" dirty="0">
                          <a:latin typeface="Times New Roman"/>
                          <a:cs typeface="Times New Roman"/>
                        </a:rPr>
                        <a:t> </a:t>
                      </a:r>
                      <a:r>
                        <a:rPr sz="2100" baseline="1984" dirty="0">
                          <a:latin typeface="Times New Roman"/>
                          <a:cs typeface="Times New Roman"/>
                        </a:rPr>
                        <a:t>in</a:t>
                      </a:r>
                      <a:r>
                        <a:rPr sz="2100" spc="-52" baseline="1984" dirty="0">
                          <a:latin typeface="Times New Roman"/>
                          <a:cs typeface="Times New Roman"/>
                        </a:rPr>
                        <a:t> </a:t>
                      </a:r>
                      <a:r>
                        <a:rPr sz="2100" baseline="1984" dirty="0">
                          <a:latin typeface="Times New Roman"/>
                          <a:cs typeface="Times New Roman"/>
                        </a:rPr>
                        <a:t>incorporation</a:t>
                      </a:r>
                      <a:r>
                        <a:rPr sz="2100" spc="-97" baseline="1984" dirty="0">
                          <a:latin typeface="Times New Roman"/>
                          <a:cs typeface="Times New Roman"/>
                        </a:rPr>
                        <a:t> </a:t>
                      </a:r>
                      <a:r>
                        <a:rPr sz="2100" baseline="1984" dirty="0">
                          <a:latin typeface="Times New Roman"/>
                          <a:cs typeface="Times New Roman"/>
                        </a:rPr>
                        <a:t>of</a:t>
                      </a:r>
                      <a:r>
                        <a:rPr sz="2100" spc="-37" baseline="1984" dirty="0">
                          <a:latin typeface="Times New Roman"/>
                          <a:cs typeface="Times New Roman"/>
                        </a:rPr>
                        <a:t> </a:t>
                      </a:r>
                      <a:r>
                        <a:rPr sz="2100" baseline="1984" dirty="0">
                          <a:latin typeface="Times New Roman"/>
                          <a:cs typeface="Times New Roman"/>
                        </a:rPr>
                        <a:t>companies/LLP/Section</a:t>
                      </a:r>
                      <a:r>
                        <a:rPr sz="2100" spc="-37" baseline="1984" dirty="0">
                          <a:latin typeface="Times New Roman"/>
                          <a:cs typeface="Times New Roman"/>
                        </a:rPr>
                        <a:t> </a:t>
                      </a:r>
                      <a:r>
                        <a:rPr sz="2100" baseline="1984" dirty="0">
                          <a:latin typeface="Times New Roman"/>
                          <a:cs typeface="Times New Roman"/>
                        </a:rPr>
                        <a:t>25</a:t>
                      </a:r>
                      <a:r>
                        <a:rPr sz="2100" spc="-97" baseline="1984" dirty="0">
                          <a:latin typeface="Times New Roman"/>
                          <a:cs typeface="Times New Roman"/>
                        </a:rPr>
                        <a:t> </a:t>
                      </a:r>
                      <a:r>
                        <a:rPr sz="2100" baseline="1984" dirty="0">
                          <a:latin typeface="Times New Roman"/>
                          <a:cs typeface="Times New Roman"/>
                        </a:rPr>
                        <a:t>companies/Liaison</a:t>
                      </a:r>
                      <a:r>
                        <a:rPr sz="2100" spc="-75" baseline="1984" dirty="0">
                          <a:latin typeface="Times New Roman"/>
                          <a:cs typeface="Times New Roman"/>
                        </a:rPr>
                        <a:t> </a:t>
                      </a:r>
                      <a:r>
                        <a:rPr sz="2100" spc="-15" baseline="1984" dirty="0">
                          <a:latin typeface="Times New Roman"/>
                          <a:cs typeface="Times New Roman"/>
                        </a:rPr>
                        <a:t>offices;</a:t>
                      </a:r>
                      <a:endParaRPr sz="2100" baseline="1984">
                        <a:latin typeface="Times New Roman"/>
                        <a:cs typeface="Times New Roman"/>
                      </a:endParaRPr>
                    </a:p>
                    <a:p>
                      <a:pPr marL="305435" indent="-113664">
                        <a:lnSpc>
                          <a:spcPts val="1650"/>
                        </a:lnSpc>
                        <a:buFont typeface="MS PGothic"/>
                        <a:buChar char="►"/>
                        <a:tabLst>
                          <a:tab pos="306070" algn="l"/>
                        </a:tabLst>
                      </a:pPr>
                      <a:r>
                        <a:rPr sz="2100" baseline="1984" dirty="0">
                          <a:latin typeface="Times New Roman"/>
                          <a:cs typeface="Times New Roman"/>
                        </a:rPr>
                        <a:t>Assisting</a:t>
                      </a:r>
                      <a:r>
                        <a:rPr sz="2100" spc="-97" baseline="1984" dirty="0">
                          <a:latin typeface="Times New Roman"/>
                          <a:cs typeface="Times New Roman"/>
                        </a:rPr>
                        <a:t> </a:t>
                      </a:r>
                      <a:r>
                        <a:rPr sz="2100" baseline="1984" dirty="0">
                          <a:latin typeface="Times New Roman"/>
                          <a:cs typeface="Times New Roman"/>
                        </a:rPr>
                        <a:t>in</a:t>
                      </a:r>
                      <a:r>
                        <a:rPr sz="2100" spc="-37" baseline="1984" dirty="0">
                          <a:latin typeface="Times New Roman"/>
                          <a:cs typeface="Times New Roman"/>
                        </a:rPr>
                        <a:t> </a:t>
                      </a:r>
                      <a:r>
                        <a:rPr sz="2100" baseline="1984" dirty="0">
                          <a:latin typeface="Times New Roman"/>
                          <a:cs typeface="Times New Roman"/>
                        </a:rPr>
                        <a:t>obtaining</a:t>
                      </a:r>
                      <a:r>
                        <a:rPr sz="2100" spc="-67" baseline="1984" dirty="0">
                          <a:latin typeface="Times New Roman"/>
                          <a:cs typeface="Times New Roman"/>
                        </a:rPr>
                        <a:t> </a:t>
                      </a:r>
                      <a:r>
                        <a:rPr sz="2100" baseline="1984" dirty="0">
                          <a:latin typeface="Times New Roman"/>
                          <a:cs typeface="Times New Roman"/>
                        </a:rPr>
                        <a:t>approval</a:t>
                      </a:r>
                      <a:r>
                        <a:rPr sz="2100" spc="-82" baseline="1984" dirty="0">
                          <a:latin typeface="Times New Roman"/>
                          <a:cs typeface="Times New Roman"/>
                        </a:rPr>
                        <a:t> </a:t>
                      </a:r>
                      <a:r>
                        <a:rPr sz="2100" baseline="1984" dirty="0">
                          <a:latin typeface="Times New Roman"/>
                          <a:cs typeface="Times New Roman"/>
                        </a:rPr>
                        <a:t>from</a:t>
                      </a:r>
                      <a:r>
                        <a:rPr sz="2100" spc="-30" baseline="1984" dirty="0">
                          <a:latin typeface="Times New Roman"/>
                          <a:cs typeface="Times New Roman"/>
                        </a:rPr>
                        <a:t> </a:t>
                      </a:r>
                      <a:r>
                        <a:rPr sz="2100" baseline="1984" dirty="0">
                          <a:latin typeface="Times New Roman"/>
                          <a:cs typeface="Times New Roman"/>
                        </a:rPr>
                        <a:t>RBI</a:t>
                      </a:r>
                      <a:r>
                        <a:rPr sz="2100" spc="-22" baseline="1984" dirty="0">
                          <a:latin typeface="Times New Roman"/>
                          <a:cs typeface="Times New Roman"/>
                        </a:rPr>
                        <a:t> </a:t>
                      </a:r>
                      <a:r>
                        <a:rPr sz="2100" baseline="1984" dirty="0">
                          <a:latin typeface="Times New Roman"/>
                          <a:cs typeface="Times New Roman"/>
                        </a:rPr>
                        <a:t>for</a:t>
                      </a:r>
                      <a:r>
                        <a:rPr sz="2100" spc="-60" baseline="1984" dirty="0">
                          <a:latin typeface="Times New Roman"/>
                          <a:cs typeface="Times New Roman"/>
                        </a:rPr>
                        <a:t> </a:t>
                      </a:r>
                      <a:r>
                        <a:rPr sz="2100" baseline="1984" dirty="0">
                          <a:latin typeface="Times New Roman"/>
                          <a:cs typeface="Times New Roman"/>
                        </a:rPr>
                        <a:t>Branch</a:t>
                      </a:r>
                      <a:r>
                        <a:rPr sz="2100" spc="-30" baseline="1984" dirty="0">
                          <a:latin typeface="Times New Roman"/>
                          <a:cs typeface="Times New Roman"/>
                        </a:rPr>
                        <a:t> </a:t>
                      </a:r>
                      <a:r>
                        <a:rPr sz="2100" baseline="1984" dirty="0">
                          <a:latin typeface="Times New Roman"/>
                          <a:cs typeface="Times New Roman"/>
                        </a:rPr>
                        <a:t>Office,</a:t>
                      </a:r>
                      <a:r>
                        <a:rPr sz="2100" spc="-44" baseline="1984" dirty="0">
                          <a:latin typeface="Times New Roman"/>
                          <a:cs typeface="Times New Roman"/>
                        </a:rPr>
                        <a:t> </a:t>
                      </a:r>
                      <a:r>
                        <a:rPr sz="2100" baseline="1984" dirty="0">
                          <a:latin typeface="Times New Roman"/>
                          <a:cs typeface="Times New Roman"/>
                        </a:rPr>
                        <a:t>Liaison</a:t>
                      </a:r>
                      <a:r>
                        <a:rPr sz="2100" spc="-67" baseline="1984" dirty="0">
                          <a:latin typeface="Times New Roman"/>
                          <a:cs typeface="Times New Roman"/>
                        </a:rPr>
                        <a:t> </a:t>
                      </a:r>
                      <a:r>
                        <a:rPr sz="2100" baseline="1984" dirty="0">
                          <a:latin typeface="Times New Roman"/>
                          <a:cs typeface="Times New Roman"/>
                        </a:rPr>
                        <a:t>Office</a:t>
                      </a:r>
                      <a:r>
                        <a:rPr sz="2100" spc="-37" baseline="1984" dirty="0">
                          <a:latin typeface="Times New Roman"/>
                          <a:cs typeface="Times New Roman"/>
                        </a:rPr>
                        <a:t> </a:t>
                      </a:r>
                      <a:r>
                        <a:rPr sz="2100" baseline="1984" dirty="0">
                          <a:latin typeface="Times New Roman"/>
                          <a:cs typeface="Times New Roman"/>
                        </a:rPr>
                        <a:t>and</a:t>
                      </a:r>
                      <a:r>
                        <a:rPr sz="2100" spc="-30" baseline="1984" dirty="0">
                          <a:latin typeface="Times New Roman"/>
                          <a:cs typeface="Times New Roman"/>
                        </a:rPr>
                        <a:t> </a:t>
                      </a:r>
                      <a:r>
                        <a:rPr sz="2100" spc="-15" baseline="1984" dirty="0">
                          <a:latin typeface="Times New Roman"/>
                          <a:cs typeface="Times New Roman"/>
                        </a:rPr>
                        <a:t>Project</a:t>
                      </a:r>
                      <a:endParaRPr sz="2100" baseline="1984">
                        <a:latin typeface="Times New Roman"/>
                        <a:cs typeface="Times New Roman"/>
                      </a:endParaRPr>
                    </a:p>
                    <a:p>
                      <a:pPr marL="325120">
                        <a:lnSpc>
                          <a:spcPts val="1650"/>
                        </a:lnSpc>
                      </a:pPr>
                      <a:r>
                        <a:rPr sz="1400" dirty="0">
                          <a:latin typeface="Times New Roman"/>
                          <a:cs typeface="Times New Roman"/>
                        </a:rPr>
                        <a:t>Office</a:t>
                      </a:r>
                      <a:r>
                        <a:rPr sz="1400" spc="-35" dirty="0">
                          <a:latin typeface="Times New Roman"/>
                          <a:cs typeface="Times New Roman"/>
                        </a:rPr>
                        <a:t> </a:t>
                      </a:r>
                      <a:r>
                        <a:rPr sz="1400" dirty="0">
                          <a:latin typeface="Times New Roman"/>
                          <a:cs typeface="Times New Roman"/>
                        </a:rPr>
                        <a:t>and</a:t>
                      </a:r>
                      <a:r>
                        <a:rPr sz="1400" spc="-25" dirty="0">
                          <a:latin typeface="Times New Roman"/>
                          <a:cs typeface="Times New Roman"/>
                        </a:rPr>
                        <a:t> </a:t>
                      </a:r>
                      <a:r>
                        <a:rPr sz="1400" dirty="0">
                          <a:latin typeface="Times New Roman"/>
                          <a:cs typeface="Times New Roman"/>
                        </a:rPr>
                        <a:t>their</a:t>
                      </a:r>
                      <a:r>
                        <a:rPr sz="1400" spc="-40" dirty="0">
                          <a:latin typeface="Times New Roman"/>
                          <a:cs typeface="Times New Roman"/>
                        </a:rPr>
                        <a:t> </a:t>
                      </a:r>
                      <a:r>
                        <a:rPr sz="1400" dirty="0">
                          <a:latin typeface="Times New Roman"/>
                          <a:cs typeface="Times New Roman"/>
                        </a:rPr>
                        <a:t>registration</a:t>
                      </a:r>
                      <a:r>
                        <a:rPr sz="1400" spc="-15" dirty="0">
                          <a:latin typeface="Times New Roman"/>
                          <a:cs typeface="Times New Roman"/>
                        </a:rPr>
                        <a:t> </a:t>
                      </a:r>
                      <a:r>
                        <a:rPr sz="1400" dirty="0">
                          <a:latin typeface="Times New Roman"/>
                          <a:cs typeface="Times New Roman"/>
                        </a:rPr>
                        <a:t>with</a:t>
                      </a:r>
                      <a:r>
                        <a:rPr sz="1400" spc="-45" dirty="0">
                          <a:latin typeface="Times New Roman"/>
                          <a:cs typeface="Times New Roman"/>
                        </a:rPr>
                        <a:t> </a:t>
                      </a:r>
                      <a:r>
                        <a:rPr sz="1400" dirty="0">
                          <a:latin typeface="Times New Roman"/>
                          <a:cs typeface="Times New Roman"/>
                        </a:rPr>
                        <a:t>Ministry</a:t>
                      </a:r>
                      <a:r>
                        <a:rPr sz="1400" spc="-55" dirty="0">
                          <a:latin typeface="Times New Roman"/>
                          <a:cs typeface="Times New Roman"/>
                        </a:rPr>
                        <a:t> </a:t>
                      </a:r>
                      <a:r>
                        <a:rPr sz="1400" dirty="0">
                          <a:latin typeface="Times New Roman"/>
                          <a:cs typeface="Times New Roman"/>
                        </a:rPr>
                        <a:t>of</a:t>
                      </a:r>
                      <a:r>
                        <a:rPr sz="1400" spc="-25" dirty="0">
                          <a:latin typeface="Times New Roman"/>
                          <a:cs typeface="Times New Roman"/>
                        </a:rPr>
                        <a:t> </a:t>
                      </a:r>
                      <a:r>
                        <a:rPr sz="1400" dirty="0">
                          <a:latin typeface="Times New Roman"/>
                          <a:cs typeface="Times New Roman"/>
                        </a:rPr>
                        <a:t>Corporate</a:t>
                      </a:r>
                      <a:r>
                        <a:rPr sz="1400" spc="-110" dirty="0">
                          <a:latin typeface="Times New Roman"/>
                          <a:cs typeface="Times New Roman"/>
                        </a:rPr>
                        <a:t> </a:t>
                      </a:r>
                      <a:r>
                        <a:rPr sz="1400" dirty="0">
                          <a:latin typeface="Times New Roman"/>
                          <a:cs typeface="Times New Roman"/>
                        </a:rPr>
                        <a:t>Affairs</a:t>
                      </a:r>
                      <a:r>
                        <a:rPr sz="1400" spc="-35" dirty="0">
                          <a:latin typeface="Times New Roman"/>
                          <a:cs typeface="Times New Roman"/>
                        </a:rPr>
                        <a:t> </a:t>
                      </a:r>
                      <a:r>
                        <a:rPr sz="1400" spc="-10" dirty="0">
                          <a:latin typeface="Times New Roman"/>
                          <a:cs typeface="Times New Roman"/>
                        </a:rPr>
                        <a:t>(MCA).</a:t>
                      </a:r>
                      <a:endParaRPr sz="1400">
                        <a:latin typeface="Times New Roman"/>
                        <a:cs typeface="Times New Roman"/>
                      </a:endParaRPr>
                    </a:p>
                  </a:txBody>
                  <a:tcPr marL="0" marR="0" marT="16319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1974214">
                <a:tc>
                  <a:txBody>
                    <a:bodyPr/>
                    <a:lstStyle/>
                    <a:p>
                      <a:pPr>
                        <a:lnSpc>
                          <a:spcPct val="100000"/>
                        </a:lnSpc>
                      </a:pPr>
                      <a:endParaRPr sz="1500">
                        <a:latin typeface="Times New Roman"/>
                        <a:cs typeface="Times New Roman"/>
                      </a:endParaRPr>
                    </a:p>
                    <a:p>
                      <a:pPr>
                        <a:lnSpc>
                          <a:spcPct val="100000"/>
                        </a:lnSpc>
                      </a:pPr>
                      <a:endParaRPr sz="1500">
                        <a:latin typeface="Times New Roman"/>
                        <a:cs typeface="Times New Roman"/>
                      </a:endParaRPr>
                    </a:p>
                    <a:p>
                      <a:pPr>
                        <a:lnSpc>
                          <a:spcPct val="100000"/>
                        </a:lnSpc>
                        <a:spcBef>
                          <a:spcPts val="35"/>
                        </a:spcBef>
                      </a:pPr>
                      <a:endParaRPr sz="1700">
                        <a:latin typeface="Times New Roman"/>
                        <a:cs typeface="Times New Roman"/>
                      </a:endParaRPr>
                    </a:p>
                    <a:p>
                      <a:pPr marL="100330" marR="135255">
                        <a:lnSpc>
                          <a:spcPct val="100000"/>
                        </a:lnSpc>
                      </a:pPr>
                      <a:r>
                        <a:rPr sz="1400" b="1" spc="-40" dirty="0">
                          <a:solidFill>
                            <a:srgbClr val="990000"/>
                          </a:solidFill>
                          <a:latin typeface="Times New Roman"/>
                          <a:cs typeface="Times New Roman"/>
                        </a:rPr>
                        <a:t>Tax</a:t>
                      </a:r>
                      <a:r>
                        <a:rPr sz="1400" b="1" spc="-30" dirty="0">
                          <a:solidFill>
                            <a:srgbClr val="990000"/>
                          </a:solidFill>
                          <a:latin typeface="Times New Roman"/>
                          <a:cs typeface="Times New Roman"/>
                        </a:rPr>
                        <a:t> </a:t>
                      </a:r>
                      <a:r>
                        <a:rPr sz="1400" b="1" dirty="0">
                          <a:solidFill>
                            <a:srgbClr val="990000"/>
                          </a:solidFill>
                          <a:latin typeface="Times New Roman"/>
                          <a:cs typeface="Times New Roman"/>
                        </a:rPr>
                        <a:t>and</a:t>
                      </a:r>
                      <a:r>
                        <a:rPr sz="1400" b="1" spc="-25" dirty="0">
                          <a:solidFill>
                            <a:srgbClr val="990000"/>
                          </a:solidFill>
                          <a:latin typeface="Times New Roman"/>
                          <a:cs typeface="Times New Roman"/>
                        </a:rPr>
                        <a:t> </a:t>
                      </a:r>
                      <a:r>
                        <a:rPr sz="1400" b="1" spc="-10" dirty="0">
                          <a:solidFill>
                            <a:srgbClr val="990000"/>
                          </a:solidFill>
                          <a:latin typeface="Times New Roman"/>
                          <a:cs typeface="Times New Roman"/>
                        </a:rPr>
                        <a:t>Regulatory Registrations</a:t>
                      </a:r>
                      <a:endParaRPr sz="14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950" dirty="0">
                        <a:latin typeface="Times New Roman"/>
                        <a:cs typeface="Times New Roman"/>
                      </a:endParaRPr>
                    </a:p>
                    <a:p>
                      <a:pPr marL="192405" marR="1270">
                        <a:lnSpc>
                          <a:spcPts val="1620"/>
                        </a:lnSpc>
                        <a:buFont typeface="MS PGothic"/>
                        <a:buChar char="►"/>
                        <a:tabLst>
                          <a:tab pos="309245" algn="l"/>
                        </a:tabLst>
                      </a:pPr>
                      <a:r>
                        <a:rPr sz="2100" baseline="1984" dirty="0">
                          <a:latin typeface="Times New Roman"/>
                          <a:cs typeface="Times New Roman"/>
                        </a:rPr>
                        <a:t>Assisting</a:t>
                      </a:r>
                      <a:r>
                        <a:rPr sz="2100" spc="-67" baseline="1984" dirty="0">
                          <a:latin typeface="Times New Roman"/>
                          <a:cs typeface="Times New Roman"/>
                        </a:rPr>
                        <a:t> </a:t>
                      </a:r>
                      <a:r>
                        <a:rPr sz="2100" baseline="1984" dirty="0">
                          <a:latin typeface="Times New Roman"/>
                          <a:cs typeface="Times New Roman"/>
                        </a:rPr>
                        <a:t>in</a:t>
                      </a:r>
                      <a:r>
                        <a:rPr sz="2100" spc="-22" baseline="1984" dirty="0">
                          <a:latin typeface="Times New Roman"/>
                          <a:cs typeface="Times New Roman"/>
                        </a:rPr>
                        <a:t> </a:t>
                      </a:r>
                      <a:r>
                        <a:rPr sz="2100" baseline="1984" dirty="0">
                          <a:latin typeface="Times New Roman"/>
                          <a:cs typeface="Times New Roman"/>
                        </a:rPr>
                        <a:t>obtaining</a:t>
                      </a:r>
                      <a:r>
                        <a:rPr sz="2100" spc="-15" baseline="1984" dirty="0">
                          <a:latin typeface="Times New Roman"/>
                          <a:cs typeface="Times New Roman"/>
                        </a:rPr>
                        <a:t> </a:t>
                      </a:r>
                      <a:r>
                        <a:rPr sz="2100" baseline="1984" dirty="0">
                          <a:latin typeface="Times New Roman"/>
                          <a:cs typeface="Times New Roman"/>
                        </a:rPr>
                        <a:t>Permanent</a:t>
                      </a:r>
                      <a:r>
                        <a:rPr sz="2100" spc="-104" baseline="1984" dirty="0">
                          <a:latin typeface="Times New Roman"/>
                          <a:cs typeface="Times New Roman"/>
                        </a:rPr>
                        <a:t> </a:t>
                      </a:r>
                      <a:r>
                        <a:rPr sz="2100" baseline="1984" dirty="0">
                          <a:latin typeface="Times New Roman"/>
                          <a:cs typeface="Times New Roman"/>
                        </a:rPr>
                        <a:t>Account</a:t>
                      </a:r>
                      <a:r>
                        <a:rPr sz="2100" spc="-30" baseline="1984" dirty="0">
                          <a:latin typeface="Times New Roman"/>
                          <a:cs typeface="Times New Roman"/>
                        </a:rPr>
                        <a:t> </a:t>
                      </a:r>
                      <a:r>
                        <a:rPr sz="2100" baseline="1984" dirty="0">
                          <a:latin typeface="Times New Roman"/>
                          <a:cs typeface="Times New Roman"/>
                        </a:rPr>
                        <a:t>Number</a:t>
                      </a:r>
                      <a:r>
                        <a:rPr sz="2100" spc="-7" baseline="1984" dirty="0">
                          <a:latin typeface="Times New Roman"/>
                          <a:cs typeface="Times New Roman"/>
                        </a:rPr>
                        <a:t> </a:t>
                      </a:r>
                      <a:r>
                        <a:rPr sz="2100" spc="-15" baseline="1984" dirty="0">
                          <a:latin typeface="Times New Roman"/>
                          <a:cs typeface="Times New Roman"/>
                        </a:rPr>
                        <a:t>(PAN),</a:t>
                      </a:r>
                      <a:r>
                        <a:rPr sz="2100" spc="30" baseline="1984" dirty="0">
                          <a:latin typeface="Times New Roman"/>
                          <a:cs typeface="Times New Roman"/>
                        </a:rPr>
                        <a:t> </a:t>
                      </a:r>
                      <a:r>
                        <a:rPr sz="2100" spc="-52" baseline="1984" dirty="0">
                          <a:latin typeface="Times New Roman"/>
                          <a:cs typeface="Times New Roman"/>
                        </a:rPr>
                        <a:t>Tax</a:t>
                      </a:r>
                      <a:r>
                        <a:rPr sz="2100" spc="-89" baseline="1984" dirty="0">
                          <a:latin typeface="Times New Roman"/>
                          <a:cs typeface="Times New Roman"/>
                        </a:rPr>
                        <a:t> </a:t>
                      </a:r>
                      <a:r>
                        <a:rPr sz="2100" baseline="1984" dirty="0">
                          <a:latin typeface="Times New Roman"/>
                          <a:cs typeface="Times New Roman"/>
                        </a:rPr>
                        <a:t>Account</a:t>
                      </a:r>
                      <a:r>
                        <a:rPr sz="2100" spc="7" baseline="1984" dirty="0">
                          <a:latin typeface="Times New Roman"/>
                          <a:cs typeface="Times New Roman"/>
                        </a:rPr>
                        <a:t> </a:t>
                      </a:r>
                      <a:r>
                        <a:rPr sz="2100" baseline="1984" dirty="0">
                          <a:latin typeface="Times New Roman"/>
                          <a:cs typeface="Times New Roman"/>
                        </a:rPr>
                        <a:t>Number</a:t>
                      </a:r>
                      <a:r>
                        <a:rPr sz="2100" spc="-15" baseline="1984" dirty="0">
                          <a:latin typeface="Times New Roman"/>
                          <a:cs typeface="Times New Roman"/>
                        </a:rPr>
                        <a:t> (TAN)</a:t>
                      </a:r>
                      <a:r>
                        <a:rPr sz="2100" spc="-7" baseline="1984" dirty="0">
                          <a:latin typeface="Times New Roman"/>
                          <a:cs typeface="Times New Roman"/>
                        </a:rPr>
                        <a:t> </a:t>
                      </a:r>
                      <a:r>
                        <a:rPr sz="2100" spc="-37" baseline="1984" dirty="0">
                          <a:latin typeface="Times New Roman"/>
                          <a:cs typeface="Times New Roman"/>
                        </a:rPr>
                        <a:t>and </a:t>
                      </a:r>
                      <a:r>
                        <a:rPr sz="1400" dirty="0">
                          <a:latin typeface="Times New Roman"/>
                          <a:cs typeface="Times New Roman"/>
                        </a:rPr>
                        <a:t>TM/Copyright</a:t>
                      </a:r>
                      <a:r>
                        <a:rPr sz="1400" spc="-25" dirty="0">
                          <a:latin typeface="Times New Roman"/>
                          <a:cs typeface="Times New Roman"/>
                        </a:rPr>
                        <a:t> </a:t>
                      </a:r>
                      <a:r>
                        <a:rPr sz="1400" spc="-10" dirty="0">
                          <a:latin typeface="Times New Roman"/>
                          <a:cs typeface="Times New Roman"/>
                        </a:rPr>
                        <a:t>registration;</a:t>
                      </a:r>
                      <a:endParaRPr sz="1400" dirty="0">
                        <a:latin typeface="Times New Roman"/>
                        <a:cs typeface="Times New Roman"/>
                      </a:endParaRPr>
                    </a:p>
                    <a:p>
                      <a:pPr marL="192405" marR="10795">
                        <a:lnSpc>
                          <a:spcPts val="1620"/>
                        </a:lnSpc>
                        <a:spcBef>
                          <a:spcPts val="120"/>
                        </a:spcBef>
                        <a:buFont typeface="MS PGothic"/>
                        <a:buChar char="►"/>
                        <a:tabLst>
                          <a:tab pos="333375" algn="l"/>
                        </a:tabLst>
                      </a:pPr>
                      <a:r>
                        <a:rPr sz="2100" baseline="1984" dirty="0">
                          <a:latin typeface="Times New Roman"/>
                          <a:cs typeface="Times New Roman"/>
                        </a:rPr>
                        <a:t>Assisting</a:t>
                      </a:r>
                      <a:r>
                        <a:rPr sz="2100" spc="359" baseline="1984" dirty="0">
                          <a:latin typeface="Times New Roman"/>
                          <a:cs typeface="Times New Roman"/>
                        </a:rPr>
                        <a:t> </a:t>
                      </a:r>
                      <a:r>
                        <a:rPr sz="2100" baseline="1984" dirty="0">
                          <a:latin typeface="Times New Roman"/>
                          <a:cs typeface="Times New Roman"/>
                        </a:rPr>
                        <a:t>in</a:t>
                      </a:r>
                      <a:r>
                        <a:rPr sz="2100" spc="359" baseline="1984" dirty="0">
                          <a:latin typeface="Times New Roman"/>
                          <a:cs typeface="Times New Roman"/>
                        </a:rPr>
                        <a:t> </a:t>
                      </a:r>
                      <a:r>
                        <a:rPr lang="en-US" sz="2100" baseline="1984" dirty="0">
                          <a:latin typeface="Times New Roman"/>
                          <a:cs typeface="Times New Roman"/>
                        </a:rPr>
                        <a:t>GST </a:t>
                      </a:r>
                      <a:r>
                        <a:rPr sz="2100" baseline="1984" dirty="0">
                          <a:latin typeface="Times New Roman"/>
                          <a:cs typeface="Times New Roman"/>
                        </a:rPr>
                        <a:t>Registration</a:t>
                      </a:r>
                      <a:r>
                        <a:rPr sz="2100" spc="367" baseline="1984" dirty="0">
                          <a:latin typeface="Times New Roman"/>
                          <a:cs typeface="Times New Roman"/>
                        </a:rPr>
                        <a:t> </a:t>
                      </a:r>
                      <a:r>
                        <a:rPr sz="2100" baseline="1984" dirty="0">
                          <a:latin typeface="Times New Roman"/>
                          <a:cs typeface="Times New Roman"/>
                        </a:rPr>
                        <a:t>Number</a:t>
                      </a:r>
                      <a:r>
                        <a:rPr sz="2100" spc="352" baseline="1984" dirty="0">
                          <a:latin typeface="Times New Roman"/>
                          <a:cs typeface="Times New Roman"/>
                        </a:rPr>
                        <a:t> </a:t>
                      </a:r>
                      <a:r>
                        <a:rPr sz="2100" baseline="1984" dirty="0">
                          <a:latin typeface="Times New Roman"/>
                          <a:cs typeface="Times New Roman"/>
                        </a:rPr>
                        <a:t>and</a:t>
                      </a:r>
                      <a:r>
                        <a:rPr sz="2100" spc="284" baseline="1984" dirty="0">
                          <a:latin typeface="Times New Roman"/>
                          <a:cs typeface="Times New Roman"/>
                        </a:rPr>
                        <a:t> </a:t>
                      </a:r>
                      <a:r>
                        <a:rPr sz="2100" baseline="1984" dirty="0">
                          <a:latin typeface="Times New Roman"/>
                          <a:cs typeface="Times New Roman"/>
                        </a:rPr>
                        <a:t>Tax</a:t>
                      </a:r>
                      <a:r>
                        <a:rPr sz="2100" spc="359" baseline="1984" dirty="0">
                          <a:latin typeface="Times New Roman"/>
                          <a:cs typeface="Times New Roman"/>
                        </a:rPr>
                        <a:t> </a:t>
                      </a:r>
                      <a:r>
                        <a:rPr sz="2100" baseline="1984" dirty="0">
                          <a:latin typeface="Times New Roman"/>
                          <a:cs typeface="Times New Roman"/>
                        </a:rPr>
                        <a:t>Identification</a:t>
                      </a:r>
                      <a:r>
                        <a:rPr sz="2100" spc="382" baseline="1984" dirty="0">
                          <a:latin typeface="Times New Roman"/>
                          <a:cs typeface="Times New Roman"/>
                        </a:rPr>
                        <a:t> </a:t>
                      </a:r>
                      <a:r>
                        <a:rPr sz="2100" spc="-15" baseline="1984" dirty="0">
                          <a:latin typeface="Times New Roman"/>
                          <a:cs typeface="Times New Roman"/>
                        </a:rPr>
                        <a:t>Number</a:t>
                      </a:r>
                      <a:r>
                        <a:rPr lang="en-US" sz="2100" spc="-15" baseline="1984" dirty="0">
                          <a:latin typeface="Times New Roman"/>
                          <a:cs typeface="Times New Roman"/>
                        </a:rPr>
                        <a:t>s</a:t>
                      </a:r>
                      <a:endParaRPr sz="1400" dirty="0">
                        <a:latin typeface="Times New Roman"/>
                        <a:cs typeface="Times New Roman"/>
                      </a:endParaRPr>
                    </a:p>
                    <a:p>
                      <a:pPr marL="192405" marR="1270">
                        <a:lnSpc>
                          <a:spcPts val="1620"/>
                        </a:lnSpc>
                        <a:spcBef>
                          <a:spcPts val="120"/>
                        </a:spcBef>
                        <a:buFont typeface="MS PGothic"/>
                        <a:buChar char="►"/>
                        <a:tabLst>
                          <a:tab pos="319405" algn="l"/>
                        </a:tabLst>
                      </a:pPr>
                      <a:r>
                        <a:rPr sz="2100" baseline="1984" dirty="0">
                          <a:latin typeface="Times New Roman"/>
                          <a:cs typeface="Times New Roman"/>
                        </a:rPr>
                        <a:t>Assisting</a:t>
                      </a:r>
                      <a:r>
                        <a:rPr sz="2100" spc="172" baseline="1984" dirty="0">
                          <a:latin typeface="Times New Roman"/>
                          <a:cs typeface="Times New Roman"/>
                        </a:rPr>
                        <a:t> </a:t>
                      </a:r>
                      <a:r>
                        <a:rPr sz="2100" baseline="1984" dirty="0">
                          <a:latin typeface="Times New Roman"/>
                          <a:cs typeface="Times New Roman"/>
                        </a:rPr>
                        <a:t>in</a:t>
                      </a:r>
                      <a:r>
                        <a:rPr sz="2100" spc="172" baseline="1984" dirty="0">
                          <a:latin typeface="Times New Roman"/>
                          <a:cs typeface="Times New Roman"/>
                        </a:rPr>
                        <a:t> </a:t>
                      </a:r>
                      <a:r>
                        <a:rPr sz="2100" baseline="1984" dirty="0">
                          <a:latin typeface="Times New Roman"/>
                          <a:cs typeface="Times New Roman"/>
                        </a:rPr>
                        <a:t>obtaining</a:t>
                      </a:r>
                      <a:r>
                        <a:rPr sz="2100" spc="187" baseline="1984" dirty="0">
                          <a:latin typeface="Times New Roman"/>
                          <a:cs typeface="Times New Roman"/>
                        </a:rPr>
                        <a:t> </a:t>
                      </a:r>
                      <a:r>
                        <a:rPr sz="2100" baseline="1984" dirty="0">
                          <a:latin typeface="Times New Roman"/>
                          <a:cs typeface="Times New Roman"/>
                        </a:rPr>
                        <a:t>registration</a:t>
                      </a:r>
                      <a:r>
                        <a:rPr sz="2100" spc="179" baseline="1984" dirty="0">
                          <a:latin typeface="Times New Roman"/>
                          <a:cs typeface="Times New Roman"/>
                        </a:rPr>
                        <a:t> </a:t>
                      </a:r>
                      <a:r>
                        <a:rPr sz="2100" baseline="1984" dirty="0">
                          <a:latin typeface="Times New Roman"/>
                          <a:cs typeface="Times New Roman"/>
                        </a:rPr>
                        <a:t>under</a:t>
                      </a:r>
                      <a:r>
                        <a:rPr sz="2100" spc="187" baseline="1984" dirty="0">
                          <a:latin typeface="Times New Roman"/>
                          <a:cs typeface="Times New Roman"/>
                        </a:rPr>
                        <a:t> </a:t>
                      </a:r>
                      <a:r>
                        <a:rPr sz="2100" baseline="1984" dirty="0">
                          <a:latin typeface="Times New Roman"/>
                          <a:cs typeface="Times New Roman"/>
                        </a:rPr>
                        <a:t>Shop</a:t>
                      </a:r>
                      <a:r>
                        <a:rPr sz="2100" spc="172" baseline="1984" dirty="0">
                          <a:latin typeface="Times New Roman"/>
                          <a:cs typeface="Times New Roman"/>
                        </a:rPr>
                        <a:t> </a:t>
                      </a:r>
                      <a:r>
                        <a:rPr sz="2100" baseline="1984" dirty="0">
                          <a:latin typeface="Times New Roman"/>
                          <a:cs typeface="Times New Roman"/>
                        </a:rPr>
                        <a:t>and</a:t>
                      </a:r>
                      <a:r>
                        <a:rPr sz="2100" spc="172" baseline="1984" dirty="0">
                          <a:latin typeface="Times New Roman"/>
                          <a:cs typeface="Times New Roman"/>
                        </a:rPr>
                        <a:t> </a:t>
                      </a:r>
                      <a:r>
                        <a:rPr sz="2100" baseline="1984" dirty="0">
                          <a:latin typeface="Times New Roman"/>
                          <a:cs typeface="Times New Roman"/>
                        </a:rPr>
                        <a:t>Establishment</a:t>
                      </a:r>
                      <a:r>
                        <a:rPr sz="2100" spc="37" baseline="1984" dirty="0">
                          <a:latin typeface="Times New Roman"/>
                          <a:cs typeface="Times New Roman"/>
                        </a:rPr>
                        <a:t> </a:t>
                      </a:r>
                      <a:r>
                        <a:rPr sz="2100" baseline="1984" dirty="0">
                          <a:latin typeface="Times New Roman"/>
                          <a:cs typeface="Times New Roman"/>
                        </a:rPr>
                        <a:t>Act</a:t>
                      </a:r>
                      <a:r>
                        <a:rPr sz="2100" spc="187" baseline="1984" dirty="0">
                          <a:latin typeface="Times New Roman"/>
                          <a:cs typeface="Times New Roman"/>
                        </a:rPr>
                        <a:t> </a:t>
                      </a:r>
                      <a:r>
                        <a:rPr sz="2100" baseline="1984" dirty="0">
                          <a:latin typeface="Times New Roman"/>
                          <a:cs typeface="Times New Roman"/>
                        </a:rPr>
                        <a:t>,</a:t>
                      </a:r>
                      <a:r>
                        <a:rPr sz="2100" spc="300" baseline="1984" dirty="0">
                          <a:latin typeface="Times New Roman"/>
                          <a:cs typeface="Times New Roman"/>
                        </a:rPr>
                        <a:t> </a:t>
                      </a:r>
                      <a:r>
                        <a:rPr sz="2100" baseline="1984" dirty="0">
                          <a:latin typeface="Times New Roman"/>
                          <a:cs typeface="Times New Roman"/>
                        </a:rPr>
                        <a:t>Professional</a:t>
                      </a:r>
                      <a:r>
                        <a:rPr sz="2100" spc="195" baseline="1984" dirty="0">
                          <a:latin typeface="Times New Roman"/>
                          <a:cs typeface="Times New Roman"/>
                        </a:rPr>
                        <a:t> </a:t>
                      </a:r>
                      <a:r>
                        <a:rPr sz="2100" spc="-15" baseline="1984" dirty="0">
                          <a:latin typeface="Times New Roman"/>
                          <a:cs typeface="Times New Roman"/>
                        </a:rPr>
                        <a:t>taxes, </a:t>
                      </a:r>
                      <a:r>
                        <a:rPr sz="1400" dirty="0">
                          <a:latin typeface="Times New Roman"/>
                          <a:cs typeface="Times New Roman"/>
                        </a:rPr>
                        <a:t>welfare</a:t>
                      </a:r>
                      <a:r>
                        <a:rPr sz="1400" spc="-5" dirty="0">
                          <a:latin typeface="Times New Roman"/>
                          <a:cs typeface="Times New Roman"/>
                        </a:rPr>
                        <a:t> </a:t>
                      </a:r>
                      <a:r>
                        <a:rPr sz="1400" dirty="0">
                          <a:latin typeface="Times New Roman"/>
                          <a:cs typeface="Times New Roman"/>
                        </a:rPr>
                        <a:t>funds</a:t>
                      </a:r>
                      <a:r>
                        <a:rPr sz="1400" spc="5" dirty="0">
                          <a:latin typeface="Times New Roman"/>
                          <a:cs typeface="Times New Roman"/>
                        </a:rPr>
                        <a:t> </a:t>
                      </a:r>
                      <a:r>
                        <a:rPr sz="1400" dirty="0">
                          <a:latin typeface="Times New Roman"/>
                          <a:cs typeface="Times New Roman"/>
                        </a:rPr>
                        <a:t>and Provident Fund</a:t>
                      </a:r>
                      <a:r>
                        <a:rPr sz="1400" spc="5" dirty="0">
                          <a:latin typeface="Times New Roman"/>
                          <a:cs typeface="Times New Roman"/>
                        </a:rPr>
                        <a:t> </a:t>
                      </a:r>
                      <a:r>
                        <a:rPr sz="1400" spc="-10" dirty="0">
                          <a:latin typeface="Times New Roman"/>
                          <a:cs typeface="Times New Roman"/>
                        </a:rPr>
                        <a:t>Scheme;</a:t>
                      </a:r>
                      <a:endParaRPr sz="1400" dirty="0">
                        <a:latin typeface="Times New Roman"/>
                        <a:cs typeface="Times New Roman"/>
                      </a:endParaRPr>
                    </a:p>
                    <a:p>
                      <a:pPr marL="316230" indent="-124460">
                        <a:lnSpc>
                          <a:spcPct val="100000"/>
                        </a:lnSpc>
                        <a:spcBef>
                          <a:spcPts val="20"/>
                        </a:spcBef>
                        <a:buFont typeface="MS PGothic"/>
                        <a:buChar char="►"/>
                        <a:tabLst>
                          <a:tab pos="316865" algn="l"/>
                        </a:tabLst>
                      </a:pPr>
                      <a:r>
                        <a:rPr sz="2100" baseline="1984" dirty="0">
                          <a:latin typeface="Times New Roman"/>
                          <a:cs typeface="Times New Roman"/>
                        </a:rPr>
                        <a:t>Contract</a:t>
                      </a:r>
                      <a:r>
                        <a:rPr sz="2100" spc="-7" baseline="1984" dirty="0">
                          <a:latin typeface="Times New Roman"/>
                          <a:cs typeface="Times New Roman"/>
                        </a:rPr>
                        <a:t> </a:t>
                      </a:r>
                      <a:r>
                        <a:rPr sz="2100" baseline="1984" dirty="0">
                          <a:latin typeface="Times New Roman"/>
                          <a:cs typeface="Times New Roman"/>
                        </a:rPr>
                        <a:t>Risk</a:t>
                      </a:r>
                      <a:r>
                        <a:rPr sz="2100" spc="15" baseline="1984" dirty="0">
                          <a:latin typeface="Times New Roman"/>
                          <a:cs typeface="Times New Roman"/>
                        </a:rPr>
                        <a:t> </a:t>
                      </a:r>
                      <a:r>
                        <a:rPr sz="2100" spc="-15" baseline="1984" dirty="0">
                          <a:latin typeface="Times New Roman"/>
                          <a:cs typeface="Times New Roman"/>
                        </a:rPr>
                        <a:t>Compliance.</a:t>
                      </a:r>
                      <a:endParaRPr sz="2100" baseline="1984"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1312545">
                <a:tc>
                  <a:txBody>
                    <a:bodyPr/>
                    <a:lstStyle/>
                    <a:p>
                      <a:pPr marL="100330">
                        <a:lnSpc>
                          <a:spcPts val="1600"/>
                        </a:lnSpc>
                        <a:spcBef>
                          <a:spcPts val="5"/>
                        </a:spcBef>
                      </a:pPr>
                      <a:r>
                        <a:rPr lang="en-US" sz="1400" b="1" spc="-10" dirty="0">
                          <a:solidFill>
                            <a:srgbClr val="990000"/>
                          </a:solidFill>
                          <a:latin typeface="Times New Roman"/>
                          <a:cs typeface="Times New Roman"/>
                        </a:rPr>
                        <a:t>R</a:t>
                      </a:r>
                      <a:r>
                        <a:rPr sz="1400" b="1" spc="-10" dirty="0">
                          <a:solidFill>
                            <a:srgbClr val="990000"/>
                          </a:solidFill>
                          <a:latin typeface="Times New Roman"/>
                          <a:cs typeface="Times New Roman"/>
                        </a:rPr>
                        <a:t>egulatory</a:t>
                      </a:r>
                      <a:r>
                        <a:rPr sz="1400" b="1" spc="-40" dirty="0">
                          <a:solidFill>
                            <a:srgbClr val="990000"/>
                          </a:solidFill>
                          <a:latin typeface="Times New Roman"/>
                          <a:cs typeface="Times New Roman"/>
                        </a:rPr>
                        <a:t> </a:t>
                      </a:r>
                      <a:r>
                        <a:rPr sz="1400" b="1" spc="-10" dirty="0">
                          <a:solidFill>
                            <a:srgbClr val="990000"/>
                          </a:solidFill>
                          <a:latin typeface="Times New Roman"/>
                          <a:cs typeface="Times New Roman"/>
                        </a:rPr>
                        <a:t>Aspects</a:t>
                      </a:r>
                      <a:endParaRPr sz="1400" dirty="0">
                        <a:latin typeface="Times New Roman"/>
                        <a:cs typeface="Times New Roman"/>
                      </a:endParaRPr>
                    </a:p>
                  </a:txBody>
                  <a:tcPr marL="0" marR="0" marT="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15"/>
                        </a:spcBef>
                      </a:pPr>
                      <a:endParaRPr sz="1700" dirty="0">
                        <a:latin typeface="Times New Roman"/>
                        <a:cs typeface="Times New Roman"/>
                      </a:endParaRPr>
                    </a:p>
                    <a:p>
                      <a:pPr marL="305435" indent="-113664">
                        <a:lnSpc>
                          <a:spcPct val="100000"/>
                        </a:lnSpc>
                        <a:buFont typeface="MS PGothic"/>
                        <a:buChar char="►"/>
                        <a:tabLst>
                          <a:tab pos="306070" algn="l"/>
                        </a:tabLst>
                      </a:pPr>
                      <a:r>
                        <a:rPr sz="2100" baseline="1984" dirty="0">
                          <a:latin typeface="Times New Roman"/>
                          <a:cs typeface="Times New Roman"/>
                        </a:rPr>
                        <a:t>Advising</a:t>
                      </a:r>
                      <a:r>
                        <a:rPr sz="2100" spc="-75" baseline="1984" dirty="0">
                          <a:latin typeface="Times New Roman"/>
                          <a:cs typeface="Times New Roman"/>
                        </a:rPr>
                        <a:t> </a:t>
                      </a:r>
                      <a:r>
                        <a:rPr sz="2100" baseline="1984" dirty="0">
                          <a:latin typeface="Times New Roman"/>
                          <a:cs typeface="Times New Roman"/>
                        </a:rPr>
                        <a:t>on</a:t>
                      </a:r>
                      <a:r>
                        <a:rPr sz="2100" spc="-30" baseline="1984" dirty="0">
                          <a:latin typeface="Times New Roman"/>
                          <a:cs typeface="Times New Roman"/>
                        </a:rPr>
                        <a:t> </a:t>
                      </a:r>
                      <a:r>
                        <a:rPr sz="2100" baseline="1984" dirty="0">
                          <a:latin typeface="Times New Roman"/>
                          <a:cs typeface="Times New Roman"/>
                        </a:rPr>
                        <a:t>regulatory</a:t>
                      </a:r>
                      <a:r>
                        <a:rPr sz="2100" spc="-82" baseline="1984" dirty="0">
                          <a:latin typeface="Times New Roman"/>
                          <a:cs typeface="Times New Roman"/>
                        </a:rPr>
                        <a:t> </a:t>
                      </a:r>
                      <a:r>
                        <a:rPr sz="2100" baseline="1984" dirty="0">
                          <a:latin typeface="Times New Roman"/>
                          <a:cs typeface="Times New Roman"/>
                        </a:rPr>
                        <a:t>issues</a:t>
                      </a:r>
                      <a:r>
                        <a:rPr sz="2100" spc="-30" baseline="1984" dirty="0">
                          <a:latin typeface="Times New Roman"/>
                          <a:cs typeface="Times New Roman"/>
                        </a:rPr>
                        <a:t> </a:t>
                      </a:r>
                      <a:r>
                        <a:rPr sz="2100" baseline="1984" dirty="0">
                          <a:latin typeface="Times New Roman"/>
                          <a:cs typeface="Times New Roman"/>
                        </a:rPr>
                        <a:t>related</a:t>
                      </a:r>
                      <a:r>
                        <a:rPr sz="2100" spc="-44" baseline="1984" dirty="0">
                          <a:latin typeface="Times New Roman"/>
                          <a:cs typeface="Times New Roman"/>
                        </a:rPr>
                        <a:t> </a:t>
                      </a:r>
                      <a:r>
                        <a:rPr sz="2100" baseline="1984" dirty="0">
                          <a:latin typeface="Times New Roman"/>
                          <a:cs typeface="Times New Roman"/>
                        </a:rPr>
                        <a:t>to</a:t>
                      </a:r>
                      <a:r>
                        <a:rPr sz="2100" spc="-37" baseline="1984" dirty="0">
                          <a:latin typeface="Times New Roman"/>
                          <a:cs typeface="Times New Roman"/>
                        </a:rPr>
                        <a:t> </a:t>
                      </a:r>
                      <a:r>
                        <a:rPr sz="2100" baseline="1984" dirty="0">
                          <a:latin typeface="Times New Roman"/>
                          <a:cs typeface="Times New Roman"/>
                        </a:rPr>
                        <a:t>investment</a:t>
                      </a:r>
                      <a:r>
                        <a:rPr sz="2100" spc="-44" baseline="1984" dirty="0">
                          <a:latin typeface="Times New Roman"/>
                          <a:cs typeface="Times New Roman"/>
                        </a:rPr>
                        <a:t> </a:t>
                      </a:r>
                      <a:r>
                        <a:rPr sz="2100" baseline="1984" dirty="0">
                          <a:latin typeface="Times New Roman"/>
                          <a:cs typeface="Times New Roman"/>
                        </a:rPr>
                        <a:t>in</a:t>
                      </a:r>
                      <a:r>
                        <a:rPr sz="2100" spc="-30" baseline="1984" dirty="0">
                          <a:latin typeface="Times New Roman"/>
                          <a:cs typeface="Times New Roman"/>
                        </a:rPr>
                        <a:t> </a:t>
                      </a:r>
                      <a:r>
                        <a:rPr sz="2100" baseline="1984" dirty="0">
                          <a:latin typeface="Times New Roman"/>
                          <a:cs typeface="Times New Roman"/>
                        </a:rPr>
                        <a:t>India</a:t>
                      </a:r>
                      <a:r>
                        <a:rPr sz="2100" spc="-52" baseline="1984" dirty="0">
                          <a:latin typeface="Times New Roman"/>
                          <a:cs typeface="Times New Roman"/>
                        </a:rPr>
                        <a:t> </a:t>
                      </a:r>
                      <a:r>
                        <a:rPr sz="2100" baseline="1984" dirty="0">
                          <a:latin typeface="Times New Roman"/>
                          <a:cs typeface="Times New Roman"/>
                        </a:rPr>
                        <a:t>and</a:t>
                      </a:r>
                      <a:r>
                        <a:rPr sz="2100" spc="-44" baseline="1984" dirty="0">
                          <a:latin typeface="Times New Roman"/>
                          <a:cs typeface="Times New Roman"/>
                        </a:rPr>
                        <a:t> </a:t>
                      </a:r>
                      <a:r>
                        <a:rPr sz="2100" baseline="1984" dirty="0">
                          <a:latin typeface="Times New Roman"/>
                          <a:cs typeface="Times New Roman"/>
                        </a:rPr>
                        <a:t>their</a:t>
                      </a:r>
                      <a:r>
                        <a:rPr sz="2100" spc="-44" baseline="1984" dirty="0">
                          <a:latin typeface="Times New Roman"/>
                          <a:cs typeface="Times New Roman"/>
                        </a:rPr>
                        <a:t> </a:t>
                      </a:r>
                      <a:r>
                        <a:rPr sz="2100" spc="-15" baseline="1984" dirty="0">
                          <a:latin typeface="Times New Roman"/>
                          <a:cs typeface="Times New Roman"/>
                        </a:rPr>
                        <a:t>resolution;</a:t>
                      </a:r>
                      <a:endParaRPr sz="2100" baseline="1984" dirty="0">
                        <a:latin typeface="Times New Roman"/>
                        <a:cs typeface="Times New Roman"/>
                      </a:endParaRPr>
                    </a:p>
                    <a:p>
                      <a:pPr marL="305435" indent="-113664">
                        <a:lnSpc>
                          <a:spcPct val="100000"/>
                        </a:lnSpc>
                        <a:spcBef>
                          <a:spcPts val="5"/>
                        </a:spcBef>
                        <a:buFont typeface="MS PGothic"/>
                        <a:buChar char="►"/>
                        <a:tabLst>
                          <a:tab pos="306070" algn="l"/>
                        </a:tabLst>
                      </a:pPr>
                      <a:r>
                        <a:rPr sz="2100" baseline="1984" dirty="0">
                          <a:latin typeface="Times New Roman"/>
                          <a:cs typeface="Times New Roman"/>
                        </a:rPr>
                        <a:t>Advising</a:t>
                      </a:r>
                      <a:r>
                        <a:rPr sz="2100" spc="-89" baseline="1984" dirty="0">
                          <a:latin typeface="Times New Roman"/>
                          <a:cs typeface="Times New Roman"/>
                        </a:rPr>
                        <a:t> </a:t>
                      </a:r>
                      <a:r>
                        <a:rPr sz="2100" baseline="1984" dirty="0">
                          <a:latin typeface="Times New Roman"/>
                          <a:cs typeface="Times New Roman"/>
                        </a:rPr>
                        <a:t>on</a:t>
                      </a:r>
                      <a:r>
                        <a:rPr sz="2100" spc="-30" baseline="1984" dirty="0">
                          <a:latin typeface="Times New Roman"/>
                          <a:cs typeface="Times New Roman"/>
                        </a:rPr>
                        <a:t> </a:t>
                      </a:r>
                      <a:r>
                        <a:rPr sz="2100" baseline="1984" dirty="0">
                          <a:latin typeface="Times New Roman"/>
                          <a:cs typeface="Times New Roman"/>
                        </a:rPr>
                        <a:t>the</a:t>
                      </a:r>
                      <a:r>
                        <a:rPr sz="2100" spc="-30" baseline="1984" dirty="0">
                          <a:latin typeface="Times New Roman"/>
                          <a:cs typeface="Times New Roman"/>
                        </a:rPr>
                        <a:t> </a:t>
                      </a:r>
                      <a:r>
                        <a:rPr sz="2100" baseline="1984" dirty="0">
                          <a:latin typeface="Times New Roman"/>
                          <a:cs typeface="Times New Roman"/>
                        </a:rPr>
                        <a:t>benefits</a:t>
                      </a:r>
                      <a:r>
                        <a:rPr sz="2100" spc="-52" baseline="1984" dirty="0">
                          <a:latin typeface="Times New Roman"/>
                          <a:cs typeface="Times New Roman"/>
                        </a:rPr>
                        <a:t> </a:t>
                      </a:r>
                      <a:r>
                        <a:rPr sz="2100" baseline="1984" dirty="0">
                          <a:latin typeface="Times New Roman"/>
                          <a:cs typeface="Times New Roman"/>
                        </a:rPr>
                        <a:t>and</a:t>
                      </a:r>
                      <a:r>
                        <a:rPr sz="2100" spc="-30" baseline="1984" dirty="0">
                          <a:latin typeface="Times New Roman"/>
                          <a:cs typeface="Times New Roman"/>
                        </a:rPr>
                        <a:t> </a:t>
                      </a:r>
                      <a:r>
                        <a:rPr sz="2100" baseline="1984" dirty="0">
                          <a:latin typeface="Times New Roman"/>
                          <a:cs typeface="Times New Roman"/>
                        </a:rPr>
                        <a:t>exemptions</a:t>
                      </a:r>
                      <a:r>
                        <a:rPr sz="2100" spc="-60" baseline="1984" dirty="0">
                          <a:latin typeface="Times New Roman"/>
                          <a:cs typeface="Times New Roman"/>
                        </a:rPr>
                        <a:t> </a:t>
                      </a:r>
                      <a:r>
                        <a:rPr sz="2100" baseline="1984" dirty="0">
                          <a:latin typeface="Times New Roman"/>
                          <a:cs typeface="Times New Roman"/>
                        </a:rPr>
                        <a:t>under</a:t>
                      </a:r>
                      <a:r>
                        <a:rPr sz="2100" spc="-44" baseline="1984" dirty="0">
                          <a:latin typeface="Times New Roman"/>
                          <a:cs typeface="Times New Roman"/>
                        </a:rPr>
                        <a:t> </a:t>
                      </a:r>
                      <a:r>
                        <a:rPr sz="2100" baseline="1984" dirty="0">
                          <a:latin typeface="Times New Roman"/>
                          <a:cs typeface="Times New Roman"/>
                        </a:rPr>
                        <a:t>SEZ</a:t>
                      </a:r>
                      <a:r>
                        <a:rPr sz="2100" spc="-7" baseline="1984" dirty="0">
                          <a:latin typeface="Times New Roman"/>
                          <a:cs typeface="Times New Roman"/>
                        </a:rPr>
                        <a:t> </a:t>
                      </a:r>
                      <a:r>
                        <a:rPr sz="2100" spc="-15" baseline="1984" dirty="0">
                          <a:latin typeface="Times New Roman"/>
                          <a:cs typeface="Times New Roman"/>
                        </a:rPr>
                        <a:t>scheme;</a:t>
                      </a:r>
                      <a:endParaRPr sz="2100" baseline="1984" dirty="0">
                        <a:latin typeface="Times New Roman"/>
                        <a:cs typeface="Times New Roman"/>
                      </a:endParaRPr>
                    </a:p>
                    <a:p>
                      <a:pPr marL="305435" indent="-113664">
                        <a:lnSpc>
                          <a:spcPct val="100000"/>
                        </a:lnSpc>
                        <a:buFont typeface="MS PGothic"/>
                        <a:buChar char="►"/>
                        <a:tabLst>
                          <a:tab pos="306070" algn="l"/>
                        </a:tabLst>
                      </a:pPr>
                      <a:r>
                        <a:rPr sz="2100" baseline="1984" dirty="0">
                          <a:latin typeface="Times New Roman"/>
                          <a:cs typeface="Times New Roman"/>
                        </a:rPr>
                        <a:t>Assisting</a:t>
                      </a:r>
                      <a:r>
                        <a:rPr sz="2100" spc="-82" baseline="1984" dirty="0">
                          <a:latin typeface="Times New Roman"/>
                          <a:cs typeface="Times New Roman"/>
                        </a:rPr>
                        <a:t> </a:t>
                      </a:r>
                      <a:r>
                        <a:rPr sz="2100" baseline="1984" dirty="0">
                          <a:latin typeface="Times New Roman"/>
                          <a:cs typeface="Times New Roman"/>
                        </a:rPr>
                        <a:t>in</a:t>
                      </a:r>
                      <a:r>
                        <a:rPr sz="2100" spc="-30" baseline="1984" dirty="0">
                          <a:latin typeface="Times New Roman"/>
                          <a:cs typeface="Times New Roman"/>
                        </a:rPr>
                        <a:t> </a:t>
                      </a:r>
                      <a:r>
                        <a:rPr sz="2100" baseline="1984" dirty="0">
                          <a:latin typeface="Times New Roman"/>
                          <a:cs typeface="Times New Roman"/>
                        </a:rPr>
                        <a:t>obtaining</a:t>
                      </a:r>
                      <a:r>
                        <a:rPr sz="2100" spc="-67" baseline="1984" dirty="0">
                          <a:latin typeface="Times New Roman"/>
                          <a:cs typeface="Times New Roman"/>
                        </a:rPr>
                        <a:t> </a:t>
                      </a:r>
                      <a:r>
                        <a:rPr sz="2100" baseline="1984" dirty="0">
                          <a:latin typeface="Times New Roman"/>
                          <a:cs typeface="Times New Roman"/>
                        </a:rPr>
                        <a:t>approvals</a:t>
                      </a:r>
                      <a:r>
                        <a:rPr sz="2100" spc="-60" baseline="1984" dirty="0">
                          <a:latin typeface="Times New Roman"/>
                          <a:cs typeface="Times New Roman"/>
                        </a:rPr>
                        <a:t> </a:t>
                      </a:r>
                      <a:r>
                        <a:rPr sz="2100" baseline="1984" dirty="0">
                          <a:latin typeface="Times New Roman"/>
                          <a:cs typeface="Times New Roman"/>
                        </a:rPr>
                        <a:t>from</a:t>
                      </a:r>
                      <a:r>
                        <a:rPr sz="2100" spc="-37" baseline="1984" dirty="0">
                          <a:latin typeface="Times New Roman"/>
                          <a:cs typeface="Times New Roman"/>
                        </a:rPr>
                        <a:t> </a:t>
                      </a:r>
                      <a:r>
                        <a:rPr sz="2100" baseline="1984" dirty="0">
                          <a:latin typeface="Times New Roman"/>
                          <a:cs typeface="Times New Roman"/>
                        </a:rPr>
                        <a:t>Foreign</a:t>
                      </a:r>
                      <a:r>
                        <a:rPr sz="2100" spc="-82" baseline="1984" dirty="0">
                          <a:latin typeface="Times New Roman"/>
                          <a:cs typeface="Times New Roman"/>
                        </a:rPr>
                        <a:t> </a:t>
                      </a:r>
                      <a:r>
                        <a:rPr sz="2100" baseline="1984" dirty="0">
                          <a:latin typeface="Times New Roman"/>
                          <a:cs typeface="Times New Roman"/>
                        </a:rPr>
                        <a:t>Investment</a:t>
                      </a:r>
                      <a:r>
                        <a:rPr sz="2100" spc="-44" baseline="1984" dirty="0">
                          <a:latin typeface="Times New Roman"/>
                          <a:cs typeface="Times New Roman"/>
                        </a:rPr>
                        <a:t> </a:t>
                      </a:r>
                      <a:r>
                        <a:rPr sz="2100" baseline="1984" dirty="0">
                          <a:latin typeface="Times New Roman"/>
                          <a:cs typeface="Times New Roman"/>
                        </a:rPr>
                        <a:t>Promotion</a:t>
                      </a:r>
                      <a:r>
                        <a:rPr sz="2100" spc="-67" baseline="1984" dirty="0">
                          <a:latin typeface="Times New Roman"/>
                          <a:cs typeface="Times New Roman"/>
                        </a:rPr>
                        <a:t> </a:t>
                      </a:r>
                      <a:r>
                        <a:rPr sz="2100" baseline="1984" dirty="0">
                          <a:latin typeface="Times New Roman"/>
                          <a:cs typeface="Times New Roman"/>
                        </a:rPr>
                        <a:t>Board</a:t>
                      </a:r>
                      <a:r>
                        <a:rPr sz="2100" spc="-22" baseline="1984" dirty="0">
                          <a:latin typeface="Times New Roman"/>
                          <a:cs typeface="Times New Roman"/>
                        </a:rPr>
                        <a:t> </a:t>
                      </a:r>
                      <a:r>
                        <a:rPr sz="2100" baseline="1984" dirty="0">
                          <a:latin typeface="Times New Roman"/>
                          <a:cs typeface="Times New Roman"/>
                        </a:rPr>
                        <a:t>(FIPB</a:t>
                      </a:r>
                      <a:r>
                        <a:rPr sz="2100" spc="-52" baseline="1984" dirty="0">
                          <a:latin typeface="Times New Roman"/>
                          <a:cs typeface="Times New Roman"/>
                        </a:rPr>
                        <a:t> </a:t>
                      </a:r>
                      <a:r>
                        <a:rPr sz="2100" spc="-75" baseline="1984" dirty="0">
                          <a:latin typeface="Times New Roman"/>
                          <a:cs typeface="Times New Roman"/>
                        </a:rPr>
                        <a:t>.</a:t>
                      </a:r>
                      <a:endParaRPr sz="2100" baseline="1984" dirty="0">
                        <a:latin typeface="Times New Roman"/>
                        <a:cs typeface="Times New Roman"/>
                      </a:endParaRPr>
                    </a:p>
                    <a:p>
                      <a:pPr marL="314325" indent="-122555">
                        <a:lnSpc>
                          <a:spcPct val="100000"/>
                        </a:lnSpc>
                        <a:buFont typeface="MS PGothic"/>
                        <a:buChar char="►"/>
                        <a:tabLst>
                          <a:tab pos="314960" algn="l"/>
                        </a:tabLst>
                      </a:pPr>
                      <a:r>
                        <a:rPr sz="2100" baseline="1984" dirty="0">
                          <a:latin typeface="Times New Roman"/>
                          <a:cs typeface="Times New Roman"/>
                        </a:rPr>
                        <a:t>Reserve</a:t>
                      </a:r>
                      <a:r>
                        <a:rPr sz="2100" spc="-44" baseline="1984" dirty="0">
                          <a:latin typeface="Times New Roman"/>
                          <a:cs typeface="Times New Roman"/>
                        </a:rPr>
                        <a:t> </a:t>
                      </a:r>
                      <a:r>
                        <a:rPr sz="2100" baseline="1984" dirty="0">
                          <a:latin typeface="Times New Roman"/>
                          <a:cs typeface="Times New Roman"/>
                        </a:rPr>
                        <a:t>Bank</a:t>
                      </a:r>
                      <a:r>
                        <a:rPr sz="2100" spc="-22" baseline="1984" dirty="0">
                          <a:latin typeface="Times New Roman"/>
                          <a:cs typeface="Times New Roman"/>
                        </a:rPr>
                        <a:t> </a:t>
                      </a:r>
                      <a:r>
                        <a:rPr sz="2100" baseline="1984" dirty="0">
                          <a:latin typeface="Times New Roman"/>
                          <a:cs typeface="Times New Roman"/>
                        </a:rPr>
                        <a:t>of India,</a:t>
                      </a:r>
                      <a:r>
                        <a:rPr sz="2100" spc="-60" baseline="1984" dirty="0">
                          <a:latin typeface="Times New Roman"/>
                          <a:cs typeface="Times New Roman"/>
                        </a:rPr>
                        <a:t> </a:t>
                      </a:r>
                      <a:r>
                        <a:rPr sz="2100" baseline="1984" dirty="0">
                          <a:latin typeface="Times New Roman"/>
                          <a:cs typeface="Times New Roman"/>
                        </a:rPr>
                        <a:t>SEZ</a:t>
                      </a:r>
                      <a:r>
                        <a:rPr sz="2100" spc="-7" baseline="1984" dirty="0">
                          <a:latin typeface="Times New Roman"/>
                          <a:cs typeface="Times New Roman"/>
                        </a:rPr>
                        <a:t> </a:t>
                      </a:r>
                      <a:r>
                        <a:rPr sz="2100" baseline="1984" dirty="0">
                          <a:latin typeface="Times New Roman"/>
                          <a:cs typeface="Times New Roman"/>
                        </a:rPr>
                        <a:t>and</a:t>
                      </a:r>
                      <a:r>
                        <a:rPr sz="2100" spc="-15" baseline="1984" dirty="0">
                          <a:latin typeface="Times New Roman"/>
                          <a:cs typeface="Times New Roman"/>
                        </a:rPr>
                        <a:t> </a:t>
                      </a:r>
                      <a:r>
                        <a:rPr sz="2100" baseline="1984" dirty="0">
                          <a:latin typeface="Times New Roman"/>
                          <a:cs typeface="Times New Roman"/>
                        </a:rPr>
                        <a:t>other</a:t>
                      </a:r>
                      <a:r>
                        <a:rPr sz="2100" spc="-37" baseline="1984" dirty="0">
                          <a:latin typeface="Times New Roman"/>
                          <a:cs typeface="Times New Roman"/>
                        </a:rPr>
                        <a:t> </a:t>
                      </a:r>
                      <a:r>
                        <a:rPr sz="2100" spc="-15" baseline="1984" dirty="0">
                          <a:latin typeface="Times New Roman"/>
                          <a:cs typeface="Times New Roman"/>
                        </a:rPr>
                        <a:t>authorities;</a:t>
                      </a:r>
                      <a:endParaRPr sz="2100" baseline="1984" dirty="0">
                        <a:latin typeface="Times New Roman"/>
                        <a:cs typeface="Times New Roman"/>
                      </a:endParaRPr>
                    </a:p>
                    <a:p>
                      <a:pPr marL="314325" indent="-122555">
                        <a:lnSpc>
                          <a:spcPts val="1540"/>
                        </a:lnSpc>
                        <a:buFont typeface="MS PGothic"/>
                        <a:buChar char="►"/>
                        <a:tabLst>
                          <a:tab pos="314960" algn="l"/>
                        </a:tabLst>
                      </a:pPr>
                      <a:r>
                        <a:rPr sz="2100" baseline="1984" dirty="0">
                          <a:latin typeface="Times New Roman"/>
                          <a:cs typeface="Times New Roman"/>
                        </a:rPr>
                        <a:t>Sarbanes-Oxley</a:t>
                      </a:r>
                      <a:r>
                        <a:rPr sz="2100" spc="-82" baseline="1984" dirty="0">
                          <a:latin typeface="Times New Roman"/>
                          <a:cs typeface="Times New Roman"/>
                        </a:rPr>
                        <a:t> </a:t>
                      </a:r>
                      <a:r>
                        <a:rPr sz="2100" spc="-15" baseline="1984" dirty="0">
                          <a:latin typeface="Times New Roman"/>
                          <a:cs typeface="Times New Roman"/>
                        </a:rPr>
                        <a:t>Compliance.</a:t>
                      </a:r>
                      <a:endParaRPr sz="2100" baseline="1984" dirty="0">
                        <a:latin typeface="Times New Roman"/>
                        <a:cs typeface="Times New Roman"/>
                      </a:endParaRPr>
                    </a:p>
                  </a:txBody>
                  <a:tcPr marL="0" marR="0" marT="1905"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bl>
          </a:graphicData>
        </a:graphic>
      </p:graphicFrame>
      <p:pic>
        <p:nvPicPr>
          <p:cNvPr id="4" name="object 4"/>
          <p:cNvPicPr/>
          <p:nvPr/>
        </p:nvPicPr>
        <p:blipFill>
          <a:blip r:embed="rId2" cstate="print"/>
          <a:stretch>
            <a:fillRect/>
          </a:stretch>
        </p:blipFill>
        <p:spPr>
          <a:xfrm>
            <a:off x="1524000" y="609600"/>
            <a:ext cx="9144000" cy="65150"/>
          </a:xfrm>
          <a:prstGeom prst="rect">
            <a:avLst/>
          </a:prstGeom>
        </p:spPr>
      </p:pic>
      <p:graphicFrame>
        <p:nvGraphicFramePr>
          <p:cNvPr id="7" name="Table 6">
            <a:extLst>
              <a:ext uri="{FF2B5EF4-FFF2-40B4-BE49-F238E27FC236}">
                <a16:creationId xmlns:a16="http://schemas.microsoft.com/office/drawing/2014/main" id="{A0DB6D4A-ACD3-D388-7EC2-F7642A2EE22A}"/>
              </a:ext>
            </a:extLst>
          </p:cNvPr>
          <p:cNvGraphicFramePr>
            <a:graphicFrameLocks noGrp="1"/>
          </p:cNvGraphicFramePr>
          <p:nvPr>
            <p:extLst>
              <p:ext uri="{D42A27DB-BD31-4B8C-83A1-F6EECF244321}">
                <p14:modId xmlns:p14="http://schemas.microsoft.com/office/powerpoint/2010/main" val="1823400880"/>
              </p:ext>
            </p:extLst>
          </p:nvPr>
        </p:nvGraphicFramePr>
        <p:xfrm>
          <a:off x="1293495" y="1"/>
          <a:ext cx="9142730" cy="674750"/>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79157236"/>
                    </a:ext>
                  </a:extLst>
                </a:gridCol>
                <a:gridCol w="2190750">
                  <a:extLst>
                    <a:ext uri="{9D8B030D-6E8A-4147-A177-3AD203B41FA5}">
                      <a16:colId xmlns:a16="http://schemas.microsoft.com/office/drawing/2014/main" val="490877648"/>
                    </a:ext>
                  </a:extLst>
                </a:gridCol>
                <a:gridCol w="2380615">
                  <a:extLst>
                    <a:ext uri="{9D8B030D-6E8A-4147-A177-3AD203B41FA5}">
                      <a16:colId xmlns:a16="http://schemas.microsoft.com/office/drawing/2014/main" val="1936427922"/>
                    </a:ext>
                  </a:extLst>
                </a:gridCol>
                <a:gridCol w="2285365">
                  <a:extLst>
                    <a:ext uri="{9D8B030D-6E8A-4147-A177-3AD203B41FA5}">
                      <a16:colId xmlns:a16="http://schemas.microsoft.com/office/drawing/2014/main" val="3832695300"/>
                    </a:ext>
                  </a:extLst>
                </a:gridCol>
              </a:tblGrid>
              <a:tr h="674750">
                <a:tc>
                  <a:txBody>
                    <a:bodyPr/>
                    <a:lstStyle/>
                    <a:p>
                      <a:pPr marL="91440" marR="230504">
                        <a:lnSpc>
                          <a:spcPct val="100000"/>
                        </a:lnSpc>
                        <a:spcBef>
                          <a:spcPts val="114"/>
                        </a:spcBef>
                      </a:pPr>
                      <a:r>
                        <a:rPr sz="1400" b="1" i="1" dirty="0">
                          <a:latin typeface="+mj-lt"/>
                          <a:cs typeface="Segoe UI"/>
                        </a:rPr>
                        <a:t>Accounting</a:t>
                      </a:r>
                      <a:r>
                        <a:rPr sz="1400" b="1" i="1" spc="-40" dirty="0">
                          <a:latin typeface="+mj-lt"/>
                          <a:cs typeface="Segoe UI"/>
                        </a:rPr>
                        <a:t> </a:t>
                      </a:r>
                      <a:r>
                        <a:rPr sz="1400" b="1" i="1" dirty="0">
                          <a:latin typeface="+mj-lt"/>
                          <a:cs typeface="Segoe UI"/>
                        </a:rPr>
                        <a:t>/</a:t>
                      </a:r>
                      <a:r>
                        <a:rPr sz="1400" b="1" i="1" spc="-35" dirty="0">
                          <a:latin typeface="+mj-lt"/>
                          <a:cs typeface="Segoe UI"/>
                        </a:rPr>
                        <a:t> </a:t>
                      </a:r>
                      <a:r>
                        <a:rPr sz="1400" b="1" i="1" spc="-10" dirty="0">
                          <a:latin typeface="+mj-lt"/>
                          <a:cs typeface="Segoe UI"/>
                        </a:rPr>
                        <a:t>Assurance </a:t>
                      </a:r>
                      <a:r>
                        <a:rPr sz="1400" b="1" i="1" dirty="0">
                          <a:latin typeface="+mj-lt"/>
                          <a:cs typeface="Segoe UI"/>
                        </a:rPr>
                        <a:t>and</a:t>
                      </a:r>
                      <a:r>
                        <a:rPr sz="1400" b="1" i="1" spc="-20" dirty="0">
                          <a:latin typeface="+mj-lt"/>
                          <a:cs typeface="Segoe UI"/>
                        </a:rPr>
                        <a:t> </a:t>
                      </a:r>
                      <a:r>
                        <a:rPr sz="1400" b="1" i="1" dirty="0">
                          <a:latin typeface="+mj-lt"/>
                          <a:cs typeface="Segoe UI"/>
                        </a:rPr>
                        <a:t>Risk</a:t>
                      </a:r>
                      <a:r>
                        <a:rPr sz="1400" b="1" i="1" spc="-10" dirty="0">
                          <a:latin typeface="+mj-lt"/>
                          <a:cs typeface="Segoe UI"/>
                        </a:rPr>
                        <a:t> Advisory Services</a:t>
                      </a:r>
                      <a:endParaRPr sz="1400" dirty="0">
                        <a:latin typeface="+mj-lt"/>
                        <a:cs typeface="Segoe UI"/>
                      </a:endParaRPr>
                    </a:p>
                  </a:txBody>
                  <a:tcPr marL="0" marR="0" marT="14604" marB="0">
                    <a:lnR w="12700">
                      <a:solidFill>
                        <a:srgbClr val="FFFFFF"/>
                      </a:solidFill>
                      <a:prstDash val="solid"/>
                    </a:lnR>
                    <a:solidFill>
                      <a:srgbClr val="BEBEBE"/>
                    </a:solidFill>
                  </a:tcPr>
                </a:tc>
                <a:tc>
                  <a:txBody>
                    <a:bodyPr/>
                    <a:lstStyle/>
                    <a:p>
                      <a:pPr marL="91440">
                        <a:lnSpc>
                          <a:spcPct val="100000"/>
                        </a:lnSpc>
                        <a:spcBef>
                          <a:spcPts val="1040"/>
                        </a:spcBef>
                      </a:pPr>
                      <a:r>
                        <a:rPr sz="2600" b="1" i="1" spc="-10" dirty="0">
                          <a:latin typeface="+mj-lt"/>
                          <a:cs typeface="Segoe UI"/>
                        </a:rPr>
                        <a:t>Outsourcing</a:t>
                      </a:r>
                      <a:endParaRPr sz="2600" dirty="0">
                        <a:latin typeface="+mj-lt"/>
                        <a:cs typeface="Segoe UI"/>
                      </a:endParaRPr>
                    </a:p>
                  </a:txBody>
                  <a:tcPr marL="0" marR="0" marT="132080" marB="0">
                    <a:lnL w="12700">
                      <a:solidFill>
                        <a:srgbClr val="FFFFFF"/>
                      </a:solidFill>
                      <a:prstDash val="solid"/>
                    </a:lnL>
                    <a:lnR w="12700">
                      <a:solidFill>
                        <a:srgbClr val="FFFFFF"/>
                      </a:solidFill>
                      <a:prstDash val="solid"/>
                    </a:lnR>
                    <a:solidFill>
                      <a:srgbClr val="BEBEBE"/>
                    </a:solidFill>
                  </a:tcPr>
                </a:tc>
                <a:tc>
                  <a:txBody>
                    <a:bodyPr/>
                    <a:lstStyle/>
                    <a:p>
                      <a:pPr marL="92075">
                        <a:lnSpc>
                          <a:spcPct val="100000"/>
                        </a:lnSpc>
                        <a:spcBef>
                          <a:spcPts val="1040"/>
                        </a:spcBef>
                      </a:pPr>
                      <a:r>
                        <a:rPr sz="2600" b="1" i="1" spc="-25" dirty="0">
                          <a:latin typeface="+mj-lt"/>
                          <a:cs typeface="Segoe UI"/>
                        </a:rPr>
                        <a:t>Tax</a:t>
                      </a:r>
                      <a:endParaRPr sz="2600" dirty="0">
                        <a:latin typeface="+mj-lt"/>
                        <a:cs typeface="Segoe UI"/>
                      </a:endParaRPr>
                    </a:p>
                  </a:txBody>
                  <a:tcPr marL="0" marR="0" marT="132080" marB="0">
                    <a:lnL w="12700">
                      <a:solidFill>
                        <a:srgbClr val="FFFFFF"/>
                      </a:solidFill>
                      <a:prstDash val="solid"/>
                    </a:lnL>
                    <a:solidFill>
                      <a:srgbClr val="BEBEBE"/>
                    </a:solidFill>
                  </a:tcPr>
                </a:tc>
                <a:tc>
                  <a:txBody>
                    <a:bodyPr/>
                    <a:lstStyle/>
                    <a:p>
                      <a:pPr marL="92075">
                        <a:lnSpc>
                          <a:spcPct val="100000"/>
                        </a:lnSpc>
                        <a:spcBef>
                          <a:spcPts val="1040"/>
                        </a:spcBef>
                      </a:pPr>
                      <a:r>
                        <a:rPr sz="2400" b="1" i="1" spc="-10" dirty="0">
                          <a:solidFill>
                            <a:schemeClr val="bg1"/>
                          </a:solidFill>
                          <a:latin typeface="+mj-lt"/>
                          <a:cs typeface="Segoe UI"/>
                        </a:rPr>
                        <a:t>Regulatory</a:t>
                      </a:r>
                      <a:endParaRPr sz="2400" dirty="0">
                        <a:solidFill>
                          <a:schemeClr val="bg1"/>
                        </a:solidFill>
                        <a:latin typeface="+mj-lt"/>
                        <a:cs typeface="Segoe UI"/>
                      </a:endParaRPr>
                    </a:p>
                  </a:txBody>
                  <a:tcPr marL="0" marR="0" marT="132080" marB="0">
                    <a:solidFill>
                      <a:srgbClr val="9E3611"/>
                    </a:solidFill>
                  </a:tcPr>
                </a:tc>
                <a:extLst>
                  <a:ext uri="{0D108BD9-81ED-4DB2-BD59-A6C34878D82A}">
                    <a16:rowId xmlns:a16="http://schemas.microsoft.com/office/drawing/2014/main" val="628562851"/>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object 6"/>
          <p:cNvPicPr/>
          <p:nvPr/>
        </p:nvPicPr>
        <p:blipFill>
          <a:blip r:embed="rId3" cstate="print"/>
          <a:stretch>
            <a:fillRect/>
          </a:stretch>
        </p:blipFill>
        <p:spPr>
          <a:xfrm>
            <a:off x="1524000" y="685800"/>
            <a:ext cx="9144000" cy="45720"/>
          </a:xfrm>
          <a:prstGeom prst="rect">
            <a:avLst/>
          </a:prstGeom>
        </p:spPr>
      </p:pic>
      <p:sp>
        <p:nvSpPr>
          <p:cNvPr id="15" name="object 7">
            <a:extLst>
              <a:ext uri="{FF2B5EF4-FFF2-40B4-BE49-F238E27FC236}">
                <a16:creationId xmlns:a16="http://schemas.microsoft.com/office/drawing/2014/main" id="{16B60DB5-07EC-6092-F4F4-848918E2F06A}"/>
              </a:ext>
            </a:extLst>
          </p:cNvPr>
          <p:cNvSpPr txBox="1">
            <a:spLocks noGrp="1"/>
          </p:cNvSpPr>
          <p:nvPr>
            <p:ph type="title"/>
          </p:nvPr>
        </p:nvSpPr>
        <p:spPr>
          <a:xfrm>
            <a:off x="1692654" y="269876"/>
            <a:ext cx="4260673" cy="412934"/>
          </a:xfrm>
          <a:prstGeom prst="rect">
            <a:avLst/>
          </a:prstGeom>
        </p:spPr>
        <p:txBody>
          <a:bodyPr vert="horz" wrap="square" lIns="0" tIns="12700" rIns="0" bIns="0" rtlCol="0">
            <a:spAutoFit/>
          </a:bodyPr>
          <a:lstStyle/>
          <a:p>
            <a:pPr marL="12700">
              <a:spcBef>
                <a:spcPts val="100"/>
              </a:spcBef>
            </a:pPr>
            <a:r>
              <a:rPr lang="en-IN" sz="2600" i="1" dirty="0">
                <a:effectLst/>
                <a:latin typeface="+mj-lt"/>
              </a:rPr>
              <a:t>Our Clients</a:t>
            </a:r>
            <a:endParaRPr lang="en-IN" sz="2600" i="1" kern="0" dirty="0">
              <a:latin typeface="+mj-lt"/>
              <a:cs typeface="Segoe UI"/>
            </a:endParaRPr>
          </a:p>
        </p:txBody>
      </p:sp>
      <p:pic>
        <p:nvPicPr>
          <p:cNvPr id="2" name="Picture 1">
            <a:extLst>
              <a:ext uri="{FF2B5EF4-FFF2-40B4-BE49-F238E27FC236}">
                <a16:creationId xmlns:a16="http://schemas.microsoft.com/office/drawing/2014/main" id="{8BDB2DF5-19C5-D872-FD8F-403803FF7D92}"/>
              </a:ext>
            </a:extLst>
          </p:cNvPr>
          <p:cNvPicPr>
            <a:picLocks noChangeAspect="1"/>
          </p:cNvPicPr>
          <p:nvPr/>
        </p:nvPicPr>
        <p:blipFill>
          <a:blip r:embed="rId4"/>
          <a:stretch>
            <a:fillRect/>
          </a:stretch>
        </p:blipFill>
        <p:spPr>
          <a:xfrm>
            <a:off x="1524000" y="2091126"/>
            <a:ext cx="8997856" cy="1218193"/>
          </a:xfrm>
          <a:prstGeom prst="rect">
            <a:avLst/>
          </a:prstGeom>
        </p:spPr>
      </p:pic>
      <p:sp>
        <p:nvSpPr>
          <p:cNvPr id="13" name="Rectangle 12">
            <a:extLst>
              <a:ext uri="{FF2B5EF4-FFF2-40B4-BE49-F238E27FC236}">
                <a16:creationId xmlns:a16="http://schemas.microsoft.com/office/drawing/2014/main" id="{72E920BB-1F8C-3B7C-A106-34B3E8212E18}"/>
              </a:ext>
            </a:extLst>
          </p:cNvPr>
          <p:cNvSpPr/>
          <p:nvPr/>
        </p:nvSpPr>
        <p:spPr>
          <a:xfrm>
            <a:off x="1524000" y="3881747"/>
            <a:ext cx="9272628" cy="59300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n-ea"/>
                <a:cs typeface="+mn-cs"/>
              </a:rPr>
              <a:t>Our team of experienced professionals provide financial solutions in a manner where client satisfaction is top priority.</a:t>
            </a:r>
            <a:r>
              <a:rPr kumimoji="0" lang="en-IN" sz="1600" b="0" i="0" u="none" strike="noStrike" kern="1200" cap="none" spc="0" normalizeH="0" baseline="0" noProof="0" dirty="0">
                <a:ln>
                  <a:noFill/>
                </a:ln>
                <a:solidFill>
                  <a:srgbClr val="000000"/>
                </a:solidFill>
                <a:effectLst/>
                <a:uLnTx/>
                <a:uFillTx/>
                <a:latin typeface="Calibri"/>
                <a:ea typeface="+mn-ea"/>
                <a:cs typeface="+mn-cs"/>
              </a:rPr>
              <a:t> </a:t>
            </a:r>
            <a:endParaRPr kumimoji="0" lang="en-IN"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8" name="object 9">
            <a:extLst>
              <a:ext uri="{FF2B5EF4-FFF2-40B4-BE49-F238E27FC236}">
                <a16:creationId xmlns:a16="http://schemas.microsoft.com/office/drawing/2014/main" id="{D5307BC5-87F9-8695-2BFA-15C72EBA9F04}"/>
              </a:ext>
            </a:extLst>
          </p:cNvPr>
          <p:cNvSpPr txBox="1"/>
          <p:nvPr/>
        </p:nvSpPr>
        <p:spPr>
          <a:xfrm>
            <a:off x="1524000" y="3441031"/>
            <a:ext cx="2489562" cy="259686"/>
          </a:xfrm>
          <a:prstGeom prst="rect">
            <a:avLst/>
          </a:prstGeom>
        </p:spPr>
        <p:style>
          <a:lnRef idx="0">
            <a:schemeClr val="accent2"/>
          </a:lnRef>
          <a:fillRef idx="3">
            <a:schemeClr val="accent2"/>
          </a:fillRef>
          <a:effectRef idx="3">
            <a:schemeClr val="accent2"/>
          </a:effectRef>
          <a:fontRef idx="minor">
            <a:schemeClr val="lt1"/>
          </a:fontRef>
        </p:style>
        <p:txBody>
          <a:bodyPr vert="horz" wrap="square" lIns="0" tIns="13335" rIns="0" bIns="0" rtlCol="0">
            <a:spAutoFit/>
          </a:bodyPr>
          <a:lstStyle/>
          <a:p>
            <a:pPr marL="12700" marR="5080" lvl="0" indent="373380" algn="ctr" defTabSz="914400" rtl="0" eaLnBrk="1" fontAlgn="auto" latinLnBrk="0" hangingPunct="1">
              <a:lnSpc>
                <a:spcPct val="100000"/>
              </a:lnSpc>
              <a:spcBef>
                <a:spcPts val="105"/>
              </a:spcBef>
              <a:spcAft>
                <a:spcPts val="0"/>
              </a:spcAft>
              <a:buClrTx/>
              <a:buSzTx/>
              <a:buFontTx/>
              <a:buNone/>
              <a:tabLst/>
              <a:defRPr/>
            </a:pPr>
            <a:r>
              <a:rPr kumimoji="0" lang="en-IN" sz="1600" b="1" i="0" u="none" strike="noStrike" kern="1200" cap="none" spc="-10" normalizeH="0" baseline="0" noProof="0" dirty="0">
                <a:ln>
                  <a:noFill/>
                </a:ln>
                <a:solidFill>
                  <a:srgbClr val="FFFFFF"/>
                </a:solidFill>
                <a:effectLst/>
                <a:uLnTx/>
                <a:uFillTx/>
                <a:latin typeface="+mj-lt"/>
                <a:ea typeface="+mn-ea"/>
                <a:cs typeface="Times New Roman"/>
              </a:rPr>
              <a:t>HealthCare Sector</a:t>
            </a:r>
            <a:endParaRPr kumimoji="0" sz="1600" b="0" i="0" u="none" strike="noStrike" kern="1200" cap="none" spc="0" normalizeH="0" baseline="0" noProof="0" dirty="0">
              <a:ln>
                <a:noFill/>
              </a:ln>
              <a:solidFill>
                <a:prstClr val="black"/>
              </a:solidFill>
              <a:effectLst/>
              <a:uLnTx/>
              <a:uFillTx/>
              <a:latin typeface="+mj-lt"/>
              <a:ea typeface="+mn-ea"/>
              <a:cs typeface="Times New Roman"/>
            </a:endParaRPr>
          </a:p>
        </p:txBody>
      </p:sp>
      <p:sp>
        <p:nvSpPr>
          <p:cNvPr id="29" name="object 10">
            <a:extLst>
              <a:ext uri="{FF2B5EF4-FFF2-40B4-BE49-F238E27FC236}">
                <a16:creationId xmlns:a16="http://schemas.microsoft.com/office/drawing/2014/main" id="{D97E717D-C5CC-E01F-B549-6D6238DCB131}"/>
              </a:ext>
            </a:extLst>
          </p:cNvPr>
          <p:cNvSpPr txBox="1"/>
          <p:nvPr/>
        </p:nvSpPr>
        <p:spPr>
          <a:xfrm>
            <a:off x="4041948" y="3443659"/>
            <a:ext cx="1587656" cy="259686"/>
          </a:xfrm>
          <a:prstGeom prst="rect">
            <a:avLst/>
          </a:prstGeom>
        </p:spPr>
        <p:style>
          <a:lnRef idx="0">
            <a:schemeClr val="accent2"/>
          </a:lnRef>
          <a:fillRef idx="3">
            <a:schemeClr val="accent2"/>
          </a:fillRef>
          <a:effectRef idx="3">
            <a:schemeClr val="accent2"/>
          </a:effectRef>
          <a:fontRef idx="minor">
            <a:schemeClr val="lt1"/>
          </a:fontRef>
        </p:style>
        <p:txBody>
          <a:bodyPr vert="horz" wrap="square" lIns="0" tIns="13335" rIns="0" bIns="0" rtlCol="0">
            <a:spAutoFit/>
          </a:bodyPr>
          <a:lstStyle/>
          <a:p>
            <a:pPr marL="12065" marR="5080" lvl="0" indent="1905" algn="ctr" defTabSz="914400" rtl="0" eaLnBrk="1" fontAlgn="auto" latinLnBrk="0" hangingPunct="1">
              <a:lnSpc>
                <a:spcPct val="100000"/>
              </a:lnSpc>
              <a:spcBef>
                <a:spcPts val="105"/>
              </a:spcBef>
              <a:spcAft>
                <a:spcPts val="0"/>
              </a:spcAft>
              <a:buClrTx/>
              <a:buSzTx/>
              <a:buFontTx/>
              <a:buNone/>
              <a:tabLst/>
              <a:defRPr/>
            </a:pPr>
            <a:r>
              <a:rPr kumimoji="0" lang="en-IN" sz="1600" b="1" i="0" u="none" strike="noStrike" kern="1200" cap="none" spc="-10" normalizeH="0" baseline="0" noProof="0" dirty="0">
                <a:ln>
                  <a:noFill/>
                </a:ln>
                <a:solidFill>
                  <a:srgbClr val="FFFFFF"/>
                </a:solidFill>
                <a:effectLst/>
                <a:uLnTx/>
                <a:uFillTx/>
                <a:latin typeface="+mj-lt"/>
                <a:ea typeface="+mn-ea"/>
                <a:cs typeface="Times New Roman"/>
              </a:rPr>
              <a:t>Banking Sector</a:t>
            </a:r>
            <a:endParaRPr kumimoji="0" sz="1600" b="0" i="0" u="none" strike="noStrike" kern="1200" cap="none" spc="0" normalizeH="0" baseline="0" noProof="0" dirty="0">
              <a:ln>
                <a:noFill/>
              </a:ln>
              <a:solidFill>
                <a:prstClr val="black"/>
              </a:solidFill>
              <a:effectLst/>
              <a:uLnTx/>
              <a:uFillTx/>
              <a:latin typeface="+mj-lt"/>
              <a:ea typeface="+mn-ea"/>
              <a:cs typeface="Times New Roman"/>
            </a:endParaRPr>
          </a:p>
        </p:txBody>
      </p:sp>
      <p:sp>
        <p:nvSpPr>
          <p:cNvPr id="30" name="object 11">
            <a:extLst>
              <a:ext uri="{FF2B5EF4-FFF2-40B4-BE49-F238E27FC236}">
                <a16:creationId xmlns:a16="http://schemas.microsoft.com/office/drawing/2014/main" id="{E1A9184D-7262-4322-1B80-422989B6EA36}"/>
              </a:ext>
            </a:extLst>
          </p:cNvPr>
          <p:cNvSpPr txBox="1"/>
          <p:nvPr/>
        </p:nvSpPr>
        <p:spPr>
          <a:xfrm>
            <a:off x="5655709" y="3441031"/>
            <a:ext cx="2433073" cy="259686"/>
          </a:xfrm>
          <a:prstGeom prst="rect">
            <a:avLst/>
          </a:prstGeom>
        </p:spPr>
        <p:style>
          <a:lnRef idx="0">
            <a:schemeClr val="accent2"/>
          </a:lnRef>
          <a:fillRef idx="3">
            <a:schemeClr val="accent2"/>
          </a:fillRef>
          <a:effectRef idx="3">
            <a:schemeClr val="accent2"/>
          </a:effectRef>
          <a:fontRef idx="minor">
            <a:schemeClr val="lt1"/>
          </a:fontRef>
        </p:style>
        <p:txBody>
          <a:bodyPr vert="horz" wrap="square" lIns="0" tIns="13335" rIns="0" bIns="0" rtlCol="0">
            <a:spAutoFit/>
          </a:bodyPr>
          <a:lstStyle/>
          <a:p>
            <a:pPr marL="241300" marR="5080" lvl="0" indent="-229235" algn="ctr" defTabSz="914400" rtl="0" eaLnBrk="1" fontAlgn="auto" latinLnBrk="0" hangingPunct="1">
              <a:lnSpc>
                <a:spcPct val="100000"/>
              </a:lnSpc>
              <a:spcBef>
                <a:spcPts val="105"/>
              </a:spcBef>
              <a:spcAft>
                <a:spcPts val="0"/>
              </a:spcAft>
              <a:buClrTx/>
              <a:buSzTx/>
              <a:buFontTx/>
              <a:buNone/>
              <a:tabLst/>
              <a:defRPr/>
            </a:pPr>
            <a:r>
              <a:rPr kumimoji="0" lang="en-IN" sz="1600" b="1" i="0" u="none" strike="noStrike" kern="1200" cap="none" spc="0" normalizeH="0" baseline="0" noProof="0" dirty="0">
                <a:ln>
                  <a:noFill/>
                </a:ln>
                <a:solidFill>
                  <a:srgbClr val="FFFFFF"/>
                </a:solidFill>
                <a:effectLst/>
                <a:uLnTx/>
                <a:uFillTx/>
                <a:latin typeface="+mj-lt"/>
                <a:ea typeface="+mn-ea"/>
                <a:cs typeface="Times New Roman"/>
              </a:rPr>
              <a:t>Trading and Services</a:t>
            </a:r>
            <a:endParaRPr kumimoji="0" sz="1600" b="0" i="0" u="none" strike="noStrike" kern="1200" cap="none" spc="0" normalizeH="0" baseline="0" noProof="0" dirty="0">
              <a:ln>
                <a:noFill/>
              </a:ln>
              <a:solidFill>
                <a:prstClr val="black"/>
              </a:solidFill>
              <a:effectLst/>
              <a:uLnTx/>
              <a:uFillTx/>
              <a:latin typeface="+mj-lt"/>
              <a:ea typeface="+mn-ea"/>
              <a:cs typeface="Times New Roman"/>
            </a:endParaRPr>
          </a:p>
        </p:txBody>
      </p:sp>
      <p:sp>
        <p:nvSpPr>
          <p:cNvPr id="31" name="object 12">
            <a:extLst>
              <a:ext uri="{FF2B5EF4-FFF2-40B4-BE49-F238E27FC236}">
                <a16:creationId xmlns:a16="http://schemas.microsoft.com/office/drawing/2014/main" id="{670778ED-3DDB-EFB4-BDB6-4A278369FA1D}"/>
              </a:ext>
            </a:extLst>
          </p:cNvPr>
          <p:cNvSpPr txBox="1"/>
          <p:nvPr/>
        </p:nvSpPr>
        <p:spPr>
          <a:xfrm>
            <a:off x="8088783" y="3441031"/>
            <a:ext cx="2433073" cy="259686"/>
          </a:xfrm>
          <a:prstGeom prst="rect">
            <a:avLst/>
          </a:prstGeom>
        </p:spPr>
        <p:style>
          <a:lnRef idx="0">
            <a:schemeClr val="accent2"/>
          </a:lnRef>
          <a:fillRef idx="3">
            <a:schemeClr val="accent2"/>
          </a:fillRef>
          <a:effectRef idx="3">
            <a:schemeClr val="accent2"/>
          </a:effectRef>
          <a:fontRef idx="minor">
            <a:schemeClr val="lt1"/>
          </a:fontRef>
        </p:style>
        <p:txBody>
          <a:bodyPr vert="horz" wrap="square" lIns="0" tIns="13335" rIns="0" bIns="0" rtlCol="0">
            <a:spAutoFit/>
          </a:bodyPr>
          <a:lstStyle/>
          <a:p>
            <a:pPr marL="451484" marR="447040" lvl="0" indent="0" algn="ctr" defTabSz="914400" rtl="0" eaLnBrk="1" fontAlgn="auto" latinLnBrk="0" hangingPunct="1">
              <a:lnSpc>
                <a:spcPct val="100000"/>
              </a:lnSpc>
              <a:spcBef>
                <a:spcPts val="105"/>
              </a:spcBef>
              <a:spcAft>
                <a:spcPts val="0"/>
              </a:spcAft>
              <a:buClrTx/>
              <a:buSzTx/>
              <a:buFontTx/>
              <a:buNone/>
              <a:tabLst/>
              <a:defRPr/>
            </a:pPr>
            <a:r>
              <a:rPr kumimoji="0" lang="en-IN" sz="1600" b="1" i="0" u="none" strike="noStrike" kern="1200" cap="none" spc="-10" normalizeH="0" baseline="0" noProof="0" dirty="0">
                <a:ln>
                  <a:noFill/>
                </a:ln>
                <a:solidFill>
                  <a:srgbClr val="FFFFFF"/>
                </a:solidFill>
                <a:effectLst/>
                <a:uLnTx/>
                <a:uFillTx/>
                <a:latin typeface="+mj-lt"/>
                <a:ea typeface="+mn-ea"/>
                <a:cs typeface="Times New Roman"/>
              </a:rPr>
              <a:t>Trusts and NGOs</a:t>
            </a:r>
          </a:p>
        </p:txBody>
      </p:sp>
    </p:spTree>
    <p:extLst>
      <p:ext uri="{BB962C8B-B14F-4D97-AF65-F5344CB8AC3E}">
        <p14:creationId xmlns:p14="http://schemas.microsoft.com/office/powerpoint/2010/main" val="3878158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object 6"/>
          <p:cNvPicPr/>
          <p:nvPr/>
        </p:nvPicPr>
        <p:blipFill>
          <a:blip r:embed="rId3" cstate="print"/>
          <a:stretch>
            <a:fillRect/>
          </a:stretch>
        </p:blipFill>
        <p:spPr>
          <a:xfrm>
            <a:off x="1524000" y="685800"/>
            <a:ext cx="9144000" cy="45720"/>
          </a:xfrm>
          <a:prstGeom prst="rect">
            <a:avLst/>
          </a:prstGeom>
        </p:spPr>
      </p:pic>
      <p:sp>
        <p:nvSpPr>
          <p:cNvPr id="15" name="object 7">
            <a:extLst>
              <a:ext uri="{FF2B5EF4-FFF2-40B4-BE49-F238E27FC236}">
                <a16:creationId xmlns:a16="http://schemas.microsoft.com/office/drawing/2014/main" id="{16B60DB5-07EC-6092-F4F4-848918E2F06A}"/>
              </a:ext>
            </a:extLst>
          </p:cNvPr>
          <p:cNvSpPr txBox="1">
            <a:spLocks noGrp="1"/>
          </p:cNvSpPr>
          <p:nvPr>
            <p:ph type="title"/>
          </p:nvPr>
        </p:nvSpPr>
        <p:spPr>
          <a:xfrm>
            <a:off x="1692654" y="269876"/>
            <a:ext cx="4260673" cy="412934"/>
          </a:xfrm>
          <a:prstGeom prst="rect">
            <a:avLst/>
          </a:prstGeom>
        </p:spPr>
        <p:txBody>
          <a:bodyPr vert="horz" wrap="square" lIns="0" tIns="12700" rIns="0" bIns="0" rtlCol="0">
            <a:spAutoFit/>
          </a:bodyPr>
          <a:lstStyle/>
          <a:p>
            <a:pPr marL="12700">
              <a:spcBef>
                <a:spcPts val="100"/>
              </a:spcBef>
            </a:pPr>
            <a:r>
              <a:rPr lang="en-IN" sz="2600" i="1" dirty="0">
                <a:effectLst/>
                <a:latin typeface="+mj-lt"/>
              </a:rPr>
              <a:t>Our Clients</a:t>
            </a:r>
            <a:endParaRPr lang="en-IN" sz="2600" i="1" kern="0" dirty="0">
              <a:latin typeface="+mj-lt"/>
              <a:cs typeface="Segoe UI"/>
            </a:endParaRPr>
          </a:p>
        </p:txBody>
      </p:sp>
      <p:sp>
        <p:nvSpPr>
          <p:cNvPr id="28" name="object 9">
            <a:extLst>
              <a:ext uri="{FF2B5EF4-FFF2-40B4-BE49-F238E27FC236}">
                <a16:creationId xmlns:a16="http://schemas.microsoft.com/office/drawing/2014/main" id="{D5307BC5-87F9-8695-2BFA-15C72EBA9F04}"/>
              </a:ext>
            </a:extLst>
          </p:cNvPr>
          <p:cNvSpPr txBox="1"/>
          <p:nvPr/>
        </p:nvSpPr>
        <p:spPr>
          <a:xfrm>
            <a:off x="1524000" y="971100"/>
            <a:ext cx="2489562" cy="259686"/>
          </a:xfrm>
          <a:prstGeom prst="rect">
            <a:avLst/>
          </a:prstGeom>
        </p:spPr>
        <p:style>
          <a:lnRef idx="0">
            <a:schemeClr val="accent2"/>
          </a:lnRef>
          <a:fillRef idx="3">
            <a:schemeClr val="accent2"/>
          </a:fillRef>
          <a:effectRef idx="3">
            <a:schemeClr val="accent2"/>
          </a:effectRef>
          <a:fontRef idx="minor">
            <a:schemeClr val="lt1"/>
          </a:fontRef>
        </p:style>
        <p:txBody>
          <a:bodyPr vert="horz" wrap="square" lIns="0" tIns="13335" rIns="0" bIns="0" rtlCol="0">
            <a:spAutoFit/>
          </a:bodyPr>
          <a:lstStyle/>
          <a:p>
            <a:pPr marL="12700" marR="5080" lvl="0" indent="373380" algn="ctr" defTabSz="914400" rtl="0" eaLnBrk="1" fontAlgn="auto" latinLnBrk="0" hangingPunct="1">
              <a:lnSpc>
                <a:spcPct val="100000"/>
              </a:lnSpc>
              <a:spcBef>
                <a:spcPts val="105"/>
              </a:spcBef>
              <a:spcAft>
                <a:spcPts val="0"/>
              </a:spcAft>
              <a:buClrTx/>
              <a:buSzTx/>
              <a:buFontTx/>
              <a:buNone/>
              <a:tabLst/>
              <a:defRPr/>
            </a:pPr>
            <a:r>
              <a:rPr kumimoji="0" lang="en-IN" sz="1600" b="1" i="0" u="none" strike="noStrike" kern="1200" cap="none" spc="-10" normalizeH="0" baseline="0" noProof="0" dirty="0">
                <a:ln>
                  <a:noFill/>
                </a:ln>
                <a:solidFill>
                  <a:srgbClr val="FFFFFF"/>
                </a:solidFill>
                <a:effectLst/>
                <a:uLnTx/>
                <a:uFillTx/>
                <a:latin typeface="+mj-lt"/>
                <a:ea typeface="+mn-ea"/>
                <a:cs typeface="Times New Roman"/>
              </a:rPr>
              <a:t>Banking Sector</a:t>
            </a:r>
            <a:endParaRPr kumimoji="0" sz="1600" b="0" i="0" u="none" strike="noStrike" kern="1200" cap="none" spc="0" normalizeH="0" baseline="0" noProof="0" dirty="0">
              <a:ln>
                <a:noFill/>
              </a:ln>
              <a:solidFill>
                <a:prstClr val="black"/>
              </a:solidFill>
              <a:effectLst/>
              <a:uLnTx/>
              <a:uFillTx/>
              <a:latin typeface="+mj-lt"/>
              <a:ea typeface="+mn-ea"/>
              <a:cs typeface="Times New Roman"/>
            </a:endParaRPr>
          </a:p>
        </p:txBody>
      </p:sp>
      <p:pic>
        <p:nvPicPr>
          <p:cNvPr id="1026" name="Picture 2" descr="Punjab &amp; Sind Bank to maintain profitability in FY23: MD | The Financial  Express">
            <a:extLst>
              <a:ext uri="{FF2B5EF4-FFF2-40B4-BE49-F238E27FC236}">
                <a16:creationId xmlns:a16="http://schemas.microsoft.com/office/drawing/2014/main" id="{CA0471D7-7825-FA31-068B-06B7145763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353191"/>
            <a:ext cx="3710152" cy="26895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ho is the owner of Punjab National Bank | Full Wiki | Company Profile">
            <a:extLst>
              <a:ext uri="{FF2B5EF4-FFF2-40B4-BE49-F238E27FC236}">
                <a16:creationId xmlns:a16="http://schemas.microsoft.com/office/drawing/2014/main" id="{1ECE37B6-1836-4EA0-FFCF-426D72C7E4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1517" y="2085810"/>
            <a:ext cx="4046483" cy="13811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J&amp;K Bank bagged National Award for SHG Bank Linkage 2022">
            <a:extLst>
              <a:ext uri="{FF2B5EF4-FFF2-40B4-BE49-F238E27FC236}">
                <a16:creationId xmlns:a16="http://schemas.microsoft.com/office/drawing/2014/main" id="{3408146B-5E52-AC51-2F4B-3760FC197D4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6038" y="3794563"/>
            <a:ext cx="2886075" cy="15811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Welcome To Goldrush Capital Services Pvt. Ltd.">
            <a:extLst>
              <a:ext uri="{FF2B5EF4-FFF2-40B4-BE49-F238E27FC236}">
                <a16:creationId xmlns:a16="http://schemas.microsoft.com/office/drawing/2014/main" id="{FF73F82A-F17B-5EC7-970E-49BB35CB05A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1517" y="4042763"/>
            <a:ext cx="2705100" cy="16859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BF700F6-B82A-4D9A-01FD-1A8CF67717AF}"/>
              </a:ext>
            </a:extLst>
          </p:cNvPr>
          <p:cNvSpPr txBox="1"/>
          <p:nvPr/>
        </p:nvSpPr>
        <p:spPr>
          <a:xfrm>
            <a:off x="6747641" y="5658185"/>
            <a:ext cx="3520965" cy="369332"/>
          </a:xfrm>
          <a:prstGeom prst="rect">
            <a:avLst/>
          </a:prstGeom>
          <a:noFill/>
        </p:spPr>
        <p:txBody>
          <a:bodyPr wrap="square" rtlCol="0">
            <a:spAutoFit/>
          </a:bodyPr>
          <a:lstStyle/>
          <a:p>
            <a:r>
              <a:rPr lang="en-IN" dirty="0" err="1">
                <a:solidFill>
                  <a:srgbClr val="CC9900"/>
                </a:solidFill>
              </a:rPr>
              <a:t>GoldRush</a:t>
            </a:r>
            <a:r>
              <a:rPr lang="en-IN" dirty="0">
                <a:solidFill>
                  <a:srgbClr val="CC9900"/>
                </a:solidFill>
              </a:rPr>
              <a:t> Capital Services </a:t>
            </a:r>
            <a:r>
              <a:rPr lang="en-IN" dirty="0" err="1">
                <a:solidFill>
                  <a:srgbClr val="CC9900"/>
                </a:solidFill>
              </a:rPr>
              <a:t>Pvt.</a:t>
            </a:r>
            <a:r>
              <a:rPr lang="en-IN" dirty="0">
                <a:solidFill>
                  <a:srgbClr val="CC9900"/>
                </a:solidFill>
              </a:rPr>
              <a:t> Ltd.</a:t>
            </a:r>
          </a:p>
        </p:txBody>
      </p:sp>
    </p:spTree>
    <p:extLst>
      <p:ext uri="{BB962C8B-B14F-4D97-AF65-F5344CB8AC3E}">
        <p14:creationId xmlns:p14="http://schemas.microsoft.com/office/powerpoint/2010/main" val="1712445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object 6"/>
          <p:cNvPicPr/>
          <p:nvPr/>
        </p:nvPicPr>
        <p:blipFill>
          <a:blip r:embed="rId3" cstate="print"/>
          <a:stretch>
            <a:fillRect/>
          </a:stretch>
        </p:blipFill>
        <p:spPr>
          <a:xfrm>
            <a:off x="1524000" y="685800"/>
            <a:ext cx="9144000" cy="45720"/>
          </a:xfrm>
          <a:prstGeom prst="rect">
            <a:avLst/>
          </a:prstGeom>
        </p:spPr>
      </p:pic>
      <p:sp>
        <p:nvSpPr>
          <p:cNvPr id="15" name="object 7">
            <a:extLst>
              <a:ext uri="{FF2B5EF4-FFF2-40B4-BE49-F238E27FC236}">
                <a16:creationId xmlns:a16="http://schemas.microsoft.com/office/drawing/2014/main" id="{16B60DB5-07EC-6092-F4F4-848918E2F06A}"/>
              </a:ext>
            </a:extLst>
          </p:cNvPr>
          <p:cNvSpPr txBox="1">
            <a:spLocks noGrp="1"/>
          </p:cNvSpPr>
          <p:nvPr>
            <p:ph type="title"/>
          </p:nvPr>
        </p:nvSpPr>
        <p:spPr>
          <a:xfrm>
            <a:off x="1692654" y="269876"/>
            <a:ext cx="4260673" cy="412934"/>
          </a:xfrm>
          <a:prstGeom prst="rect">
            <a:avLst/>
          </a:prstGeom>
        </p:spPr>
        <p:txBody>
          <a:bodyPr vert="horz" wrap="square" lIns="0" tIns="12700" rIns="0" bIns="0" rtlCol="0">
            <a:spAutoFit/>
          </a:bodyPr>
          <a:lstStyle/>
          <a:p>
            <a:pPr marL="12700">
              <a:spcBef>
                <a:spcPts val="100"/>
              </a:spcBef>
            </a:pPr>
            <a:r>
              <a:rPr lang="en-IN" sz="2600" i="1" dirty="0">
                <a:effectLst/>
                <a:latin typeface="+mj-lt"/>
              </a:rPr>
              <a:t>Our Clients</a:t>
            </a:r>
            <a:endParaRPr lang="en-IN" sz="2600" i="1" kern="0" dirty="0">
              <a:latin typeface="+mj-lt"/>
              <a:cs typeface="Segoe UI"/>
            </a:endParaRPr>
          </a:p>
        </p:txBody>
      </p:sp>
      <p:sp>
        <p:nvSpPr>
          <p:cNvPr id="28" name="object 9">
            <a:extLst>
              <a:ext uri="{FF2B5EF4-FFF2-40B4-BE49-F238E27FC236}">
                <a16:creationId xmlns:a16="http://schemas.microsoft.com/office/drawing/2014/main" id="{D5307BC5-87F9-8695-2BFA-15C72EBA9F04}"/>
              </a:ext>
            </a:extLst>
          </p:cNvPr>
          <p:cNvSpPr txBox="1"/>
          <p:nvPr/>
        </p:nvSpPr>
        <p:spPr>
          <a:xfrm>
            <a:off x="1524000" y="971100"/>
            <a:ext cx="2489562" cy="259686"/>
          </a:xfrm>
          <a:prstGeom prst="rect">
            <a:avLst/>
          </a:prstGeom>
        </p:spPr>
        <p:style>
          <a:lnRef idx="0">
            <a:schemeClr val="accent2"/>
          </a:lnRef>
          <a:fillRef idx="3">
            <a:schemeClr val="accent2"/>
          </a:fillRef>
          <a:effectRef idx="3">
            <a:schemeClr val="accent2"/>
          </a:effectRef>
          <a:fontRef idx="minor">
            <a:schemeClr val="lt1"/>
          </a:fontRef>
        </p:style>
        <p:txBody>
          <a:bodyPr vert="horz" wrap="square" lIns="0" tIns="13335" rIns="0" bIns="0" rtlCol="0">
            <a:spAutoFit/>
          </a:bodyPr>
          <a:lstStyle/>
          <a:p>
            <a:pPr marL="12700" marR="5080" lvl="0" indent="373380" algn="ctr" defTabSz="914400" rtl="0" eaLnBrk="1" fontAlgn="auto" latinLnBrk="0" hangingPunct="1">
              <a:lnSpc>
                <a:spcPct val="100000"/>
              </a:lnSpc>
              <a:spcBef>
                <a:spcPts val="105"/>
              </a:spcBef>
              <a:spcAft>
                <a:spcPts val="0"/>
              </a:spcAft>
              <a:buClrTx/>
              <a:buSzTx/>
              <a:buFontTx/>
              <a:buNone/>
              <a:tabLst/>
              <a:defRPr/>
            </a:pPr>
            <a:r>
              <a:rPr kumimoji="0" lang="en-IN" sz="1600" b="1" i="0" u="none" strike="noStrike" kern="1200" cap="none" spc="-10" normalizeH="0" baseline="0" noProof="0" dirty="0">
                <a:ln>
                  <a:noFill/>
                </a:ln>
                <a:solidFill>
                  <a:srgbClr val="FFFFFF"/>
                </a:solidFill>
                <a:effectLst/>
                <a:uLnTx/>
                <a:uFillTx/>
                <a:latin typeface="+mj-lt"/>
                <a:ea typeface="+mn-ea"/>
                <a:cs typeface="Times New Roman"/>
              </a:rPr>
              <a:t>HealthCare Sector</a:t>
            </a:r>
            <a:endParaRPr kumimoji="0" sz="1600" b="0" i="0" u="none" strike="noStrike" kern="1200" cap="none" spc="0" normalizeH="0" baseline="0" noProof="0" dirty="0">
              <a:ln>
                <a:noFill/>
              </a:ln>
              <a:solidFill>
                <a:prstClr val="black"/>
              </a:solidFill>
              <a:effectLst/>
              <a:uLnTx/>
              <a:uFillTx/>
              <a:latin typeface="+mj-lt"/>
              <a:ea typeface="+mn-ea"/>
              <a:cs typeface="Times New Roman"/>
            </a:endParaRPr>
          </a:p>
        </p:txBody>
      </p:sp>
      <p:pic>
        <p:nvPicPr>
          <p:cNvPr id="3" name="Picture 2">
            <a:extLst>
              <a:ext uri="{FF2B5EF4-FFF2-40B4-BE49-F238E27FC236}">
                <a16:creationId xmlns:a16="http://schemas.microsoft.com/office/drawing/2014/main" id="{471CBE09-A89F-DAD4-6FAC-494BDA117F7F}"/>
              </a:ext>
            </a:extLst>
          </p:cNvPr>
          <p:cNvPicPr>
            <a:picLocks noChangeAspect="1"/>
          </p:cNvPicPr>
          <p:nvPr/>
        </p:nvPicPr>
        <p:blipFill>
          <a:blip r:embed="rId4"/>
          <a:stretch>
            <a:fillRect/>
          </a:stretch>
        </p:blipFill>
        <p:spPr>
          <a:xfrm>
            <a:off x="3473532" y="1822824"/>
            <a:ext cx="7725103" cy="4411748"/>
          </a:xfrm>
          <a:prstGeom prst="rect">
            <a:avLst/>
          </a:prstGeom>
        </p:spPr>
      </p:pic>
      <p:pic>
        <p:nvPicPr>
          <p:cNvPr id="2052" name="Picture 4" descr="Bharath Home Medicare - Photos | Facebook">
            <a:extLst>
              <a:ext uri="{FF2B5EF4-FFF2-40B4-BE49-F238E27FC236}">
                <a16:creationId xmlns:a16="http://schemas.microsoft.com/office/drawing/2014/main" id="{7D5BFAFB-6F17-BA45-FB9C-9507AB0A56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3226" y="4335187"/>
            <a:ext cx="2165292" cy="214469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09E8F973-DB20-2D10-D1CD-990AB4048BF8}"/>
              </a:ext>
            </a:extLst>
          </p:cNvPr>
          <p:cNvPicPr>
            <a:picLocks noChangeAspect="1"/>
          </p:cNvPicPr>
          <p:nvPr/>
        </p:nvPicPr>
        <p:blipFill>
          <a:blip r:embed="rId6"/>
          <a:stretch>
            <a:fillRect/>
          </a:stretch>
        </p:blipFill>
        <p:spPr>
          <a:xfrm>
            <a:off x="5109939" y="1285544"/>
            <a:ext cx="2249214" cy="430667"/>
          </a:xfrm>
          <a:prstGeom prst="rect">
            <a:avLst/>
          </a:prstGeom>
        </p:spPr>
      </p:pic>
      <p:sp>
        <p:nvSpPr>
          <p:cNvPr id="5" name="AutoShape 2" descr="GenWorks">
            <a:extLst>
              <a:ext uri="{FF2B5EF4-FFF2-40B4-BE49-F238E27FC236}">
                <a16:creationId xmlns:a16="http://schemas.microsoft.com/office/drawing/2014/main" id="{B0DAD3C6-728F-AFBA-A05F-2970F0FE318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7" name="Picture 6">
            <a:extLst>
              <a:ext uri="{FF2B5EF4-FFF2-40B4-BE49-F238E27FC236}">
                <a16:creationId xmlns:a16="http://schemas.microsoft.com/office/drawing/2014/main" id="{04A527BC-EA10-441D-AEAD-55304C25D5A0}"/>
              </a:ext>
            </a:extLst>
          </p:cNvPr>
          <p:cNvPicPr>
            <a:picLocks noChangeAspect="1"/>
          </p:cNvPicPr>
          <p:nvPr/>
        </p:nvPicPr>
        <p:blipFill>
          <a:blip r:embed="rId7"/>
          <a:stretch>
            <a:fillRect/>
          </a:stretch>
        </p:blipFill>
        <p:spPr>
          <a:xfrm>
            <a:off x="6533509" y="1914196"/>
            <a:ext cx="2066925" cy="1428750"/>
          </a:xfrm>
          <a:prstGeom prst="rect">
            <a:avLst/>
          </a:prstGeom>
        </p:spPr>
      </p:pic>
      <p:pic>
        <p:nvPicPr>
          <p:cNvPr id="4" name="Picture 3">
            <a:extLst>
              <a:ext uri="{FF2B5EF4-FFF2-40B4-BE49-F238E27FC236}">
                <a16:creationId xmlns:a16="http://schemas.microsoft.com/office/drawing/2014/main" id="{791C1C7E-FB74-D169-A0B8-E9FDFD0933D5}"/>
              </a:ext>
            </a:extLst>
          </p:cNvPr>
          <p:cNvPicPr>
            <a:picLocks noChangeAspect="1"/>
          </p:cNvPicPr>
          <p:nvPr/>
        </p:nvPicPr>
        <p:blipFill>
          <a:blip r:embed="rId8"/>
          <a:stretch>
            <a:fillRect/>
          </a:stretch>
        </p:blipFill>
        <p:spPr>
          <a:xfrm>
            <a:off x="950807" y="1827592"/>
            <a:ext cx="2143125" cy="1535021"/>
          </a:xfrm>
          <a:prstGeom prst="rect">
            <a:avLst/>
          </a:prstGeom>
        </p:spPr>
      </p:pic>
      <p:pic>
        <p:nvPicPr>
          <p:cNvPr id="8" name="Picture 8" descr="A purple and orange logo&#10;&#10;Description automatically generated">
            <a:extLst>
              <a:ext uri="{FF2B5EF4-FFF2-40B4-BE49-F238E27FC236}">
                <a16:creationId xmlns:a16="http://schemas.microsoft.com/office/drawing/2014/main" id="{69EEB7C8-D8FB-26D4-165B-484B46F9AC0A}"/>
              </a:ext>
            </a:extLst>
          </p:cNvPr>
          <p:cNvPicPr>
            <a:picLocks noChangeAspect="1"/>
          </p:cNvPicPr>
          <p:nvPr/>
        </p:nvPicPr>
        <p:blipFill>
          <a:blip r:embed="rId9"/>
          <a:stretch>
            <a:fillRect/>
          </a:stretch>
        </p:blipFill>
        <p:spPr>
          <a:xfrm>
            <a:off x="577499" y="3480212"/>
            <a:ext cx="2466975" cy="1104900"/>
          </a:xfrm>
          <a:prstGeom prst="rect">
            <a:avLst/>
          </a:prstGeom>
        </p:spPr>
      </p:pic>
      <p:pic>
        <p:nvPicPr>
          <p:cNvPr id="9" name="Picture 9" descr="A blue and yellow logo&#10;&#10;Description automatically generated">
            <a:extLst>
              <a:ext uri="{FF2B5EF4-FFF2-40B4-BE49-F238E27FC236}">
                <a16:creationId xmlns:a16="http://schemas.microsoft.com/office/drawing/2014/main" id="{601571B6-4164-6B9A-37EC-A9074E5C9D1A}"/>
              </a:ext>
            </a:extLst>
          </p:cNvPr>
          <p:cNvPicPr>
            <a:picLocks noChangeAspect="1"/>
          </p:cNvPicPr>
          <p:nvPr/>
        </p:nvPicPr>
        <p:blipFill>
          <a:blip r:embed="rId10"/>
          <a:stretch>
            <a:fillRect/>
          </a:stretch>
        </p:blipFill>
        <p:spPr>
          <a:xfrm>
            <a:off x="439387" y="4660075"/>
            <a:ext cx="2743200" cy="2198915"/>
          </a:xfrm>
          <a:prstGeom prst="rect">
            <a:avLst/>
          </a:prstGeom>
        </p:spPr>
      </p:pic>
    </p:spTree>
    <p:extLst>
      <p:ext uri="{BB962C8B-B14F-4D97-AF65-F5344CB8AC3E}">
        <p14:creationId xmlns:p14="http://schemas.microsoft.com/office/powerpoint/2010/main" val="2294844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object 6"/>
          <p:cNvPicPr/>
          <p:nvPr/>
        </p:nvPicPr>
        <p:blipFill>
          <a:blip r:embed="rId3" cstate="print"/>
          <a:stretch>
            <a:fillRect/>
          </a:stretch>
        </p:blipFill>
        <p:spPr>
          <a:xfrm>
            <a:off x="1524000" y="685800"/>
            <a:ext cx="9144000" cy="45720"/>
          </a:xfrm>
          <a:prstGeom prst="rect">
            <a:avLst/>
          </a:prstGeom>
        </p:spPr>
      </p:pic>
      <p:sp>
        <p:nvSpPr>
          <p:cNvPr id="15" name="object 7">
            <a:extLst>
              <a:ext uri="{FF2B5EF4-FFF2-40B4-BE49-F238E27FC236}">
                <a16:creationId xmlns:a16="http://schemas.microsoft.com/office/drawing/2014/main" id="{16B60DB5-07EC-6092-F4F4-848918E2F06A}"/>
              </a:ext>
            </a:extLst>
          </p:cNvPr>
          <p:cNvSpPr txBox="1">
            <a:spLocks noGrp="1"/>
          </p:cNvSpPr>
          <p:nvPr>
            <p:ph type="title"/>
          </p:nvPr>
        </p:nvSpPr>
        <p:spPr>
          <a:xfrm>
            <a:off x="1692654" y="269876"/>
            <a:ext cx="4260673" cy="412934"/>
          </a:xfrm>
          <a:prstGeom prst="rect">
            <a:avLst/>
          </a:prstGeom>
        </p:spPr>
        <p:txBody>
          <a:bodyPr vert="horz" wrap="square" lIns="0" tIns="12700" rIns="0" bIns="0" rtlCol="0">
            <a:spAutoFit/>
          </a:bodyPr>
          <a:lstStyle/>
          <a:p>
            <a:pPr marL="12700">
              <a:spcBef>
                <a:spcPts val="100"/>
              </a:spcBef>
            </a:pPr>
            <a:r>
              <a:rPr lang="en-IN" sz="2600" i="1" dirty="0">
                <a:effectLst/>
                <a:latin typeface="+mj-lt"/>
              </a:rPr>
              <a:t>Our Clients</a:t>
            </a:r>
            <a:endParaRPr lang="en-IN" sz="2600" i="1" kern="0" dirty="0">
              <a:latin typeface="+mj-lt"/>
              <a:cs typeface="Segoe UI"/>
            </a:endParaRPr>
          </a:p>
        </p:txBody>
      </p:sp>
      <p:sp>
        <p:nvSpPr>
          <p:cNvPr id="28" name="object 9">
            <a:extLst>
              <a:ext uri="{FF2B5EF4-FFF2-40B4-BE49-F238E27FC236}">
                <a16:creationId xmlns:a16="http://schemas.microsoft.com/office/drawing/2014/main" id="{D5307BC5-87F9-8695-2BFA-15C72EBA9F04}"/>
              </a:ext>
            </a:extLst>
          </p:cNvPr>
          <p:cNvSpPr txBox="1"/>
          <p:nvPr/>
        </p:nvSpPr>
        <p:spPr>
          <a:xfrm>
            <a:off x="1524000" y="971100"/>
            <a:ext cx="2489562" cy="259686"/>
          </a:xfrm>
          <a:prstGeom prst="rect">
            <a:avLst/>
          </a:prstGeom>
        </p:spPr>
        <p:style>
          <a:lnRef idx="0">
            <a:schemeClr val="accent2"/>
          </a:lnRef>
          <a:fillRef idx="3">
            <a:schemeClr val="accent2"/>
          </a:fillRef>
          <a:effectRef idx="3">
            <a:schemeClr val="accent2"/>
          </a:effectRef>
          <a:fontRef idx="minor">
            <a:schemeClr val="lt1"/>
          </a:fontRef>
        </p:style>
        <p:txBody>
          <a:bodyPr vert="horz" wrap="square" lIns="0" tIns="13335" rIns="0" bIns="0" rtlCol="0" anchor="t">
            <a:spAutoFit/>
          </a:bodyPr>
          <a:lstStyle/>
          <a:p>
            <a:pPr marL="12700" marR="5080" lvl="0" indent="373380" defTabSz="914400" rtl="0" eaLnBrk="1" fontAlgn="auto" latinLnBrk="0" hangingPunct="1">
              <a:lnSpc>
                <a:spcPct val="100000"/>
              </a:lnSpc>
              <a:spcBef>
                <a:spcPts val="105"/>
              </a:spcBef>
              <a:spcAft>
                <a:spcPts val="0"/>
              </a:spcAft>
              <a:buClrTx/>
              <a:buSzTx/>
              <a:buFontTx/>
              <a:buNone/>
              <a:tabLst/>
              <a:defRPr/>
            </a:pPr>
            <a:r>
              <a:rPr kumimoji="0" lang="en-IN" sz="1600" b="1" i="0" u="none" strike="noStrike" kern="1200" cap="none" spc="-10" normalizeH="0" baseline="0" noProof="0" dirty="0">
                <a:ln>
                  <a:noFill/>
                </a:ln>
                <a:solidFill>
                  <a:srgbClr val="FFFFFF"/>
                </a:solidFill>
                <a:effectLst/>
                <a:uLnTx/>
                <a:uFillTx/>
                <a:latin typeface="+mj-lt"/>
                <a:ea typeface="+mn-ea"/>
                <a:cs typeface="Times New Roman"/>
              </a:rPr>
              <a:t>Trading and Services</a:t>
            </a:r>
            <a:endParaRPr kumimoji="0" sz="1600" b="0" i="0" u="none" strike="noStrike" kern="1200" cap="none" spc="0" normalizeH="0" baseline="0" noProof="0" dirty="0">
              <a:ln>
                <a:noFill/>
              </a:ln>
              <a:solidFill>
                <a:prstClr val="black"/>
              </a:solidFill>
              <a:effectLst/>
              <a:uLnTx/>
              <a:uFillTx/>
              <a:latin typeface="+mj-lt"/>
              <a:ea typeface="+mn-ea"/>
              <a:cs typeface="Times New Roman"/>
            </a:endParaRPr>
          </a:p>
        </p:txBody>
      </p:sp>
      <p:pic>
        <p:nvPicPr>
          <p:cNvPr id="3074" name="Picture 2" descr="Shiprocket - Home | Facebook">
            <a:extLst>
              <a:ext uri="{FF2B5EF4-FFF2-40B4-BE49-F238E27FC236}">
                <a16:creationId xmlns:a16="http://schemas.microsoft.com/office/drawing/2014/main" id="{34E28F84-EF9F-824C-2298-297D844CFC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82264" y="822658"/>
            <a:ext cx="2060029" cy="191239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Grofers Rebrands As BlinkIt, Will Focus On 10-Minute Deliveries">
            <a:extLst>
              <a:ext uri="{FF2B5EF4-FFF2-40B4-BE49-F238E27FC236}">
                <a16:creationId xmlns:a16="http://schemas.microsoft.com/office/drawing/2014/main" id="{FDDB238B-D025-B8EB-044C-75A5960E6F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60168" y="2732237"/>
            <a:ext cx="2790983" cy="146198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AE513A5-BE97-3592-1431-ACDB7946FBB9}"/>
              </a:ext>
            </a:extLst>
          </p:cNvPr>
          <p:cNvPicPr>
            <a:picLocks noChangeAspect="1"/>
          </p:cNvPicPr>
          <p:nvPr/>
        </p:nvPicPr>
        <p:blipFill>
          <a:blip r:embed="rId6"/>
          <a:stretch>
            <a:fillRect/>
          </a:stretch>
        </p:blipFill>
        <p:spPr>
          <a:xfrm>
            <a:off x="8956125" y="4452445"/>
            <a:ext cx="1905000" cy="1905000"/>
          </a:xfrm>
          <a:prstGeom prst="rect">
            <a:avLst/>
          </a:prstGeom>
        </p:spPr>
      </p:pic>
      <p:pic>
        <p:nvPicPr>
          <p:cNvPr id="4" name="Picture 4">
            <a:extLst>
              <a:ext uri="{FF2B5EF4-FFF2-40B4-BE49-F238E27FC236}">
                <a16:creationId xmlns:a16="http://schemas.microsoft.com/office/drawing/2014/main" id="{069139D7-1FC3-8AFD-852B-121E240974FF}"/>
              </a:ext>
            </a:extLst>
          </p:cNvPr>
          <p:cNvPicPr>
            <a:picLocks noChangeAspect="1"/>
          </p:cNvPicPr>
          <p:nvPr/>
        </p:nvPicPr>
        <p:blipFill>
          <a:blip r:embed="rId7"/>
          <a:stretch>
            <a:fillRect/>
          </a:stretch>
        </p:blipFill>
        <p:spPr>
          <a:xfrm>
            <a:off x="4731571" y="1404687"/>
            <a:ext cx="2446070" cy="1678691"/>
          </a:xfrm>
          <a:prstGeom prst="rect">
            <a:avLst/>
          </a:prstGeom>
        </p:spPr>
      </p:pic>
      <p:pic>
        <p:nvPicPr>
          <p:cNvPr id="5" name="Picture 6" descr="A black and orange text&#10;&#10;Description automatically generated">
            <a:extLst>
              <a:ext uri="{FF2B5EF4-FFF2-40B4-BE49-F238E27FC236}">
                <a16:creationId xmlns:a16="http://schemas.microsoft.com/office/drawing/2014/main" id="{170DBED4-C69A-6A54-D5AA-B99FBD273DD4}"/>
              </a:ext>
            </a:extLst>
          </p:cNvPr>
          <p:cNvPicPr>
            <a:picLocks noChangeAspect="1"/>
          </p:cNvPicPr>
          <p:nvPr/>
        </p:nvPicPr>
        <p:blipFill>
          <a:blip r:embed="rId8"/>
          <a:stretch>
            <a:fillRect/>
          </a:stretch>
        </p:blipFill>
        <p:spPr>
          <a:xfrm>
            <a:off x="1690316" y="1586408"/>
            <a:ext cx="1824717" cy="1804925"/>
          </a:xfrm>
          <a:prstGeom prst="rect">
            <a:avLst/>
          </a:prstGeom>
        </p:spPr>
      </p:pic>
      <p:pic>
        <p:nvPicPr>
          <p:cNvPr id="7" name="Picture 7" descr="A blue logo on a black background&#10;&#10;Description automatically generated">
            <a:extLst>
              <a:ext uri="{FF2B5EF4-FFF2-40B4-BE49-F238E27FC236}">
                <a16:creationId xmlns:a16="http://schemas.microsoft.com/office/drawing/2014/main" id="{601EDE08-EC3D-56AC-E63E-1CC835C21A50}"/>
              </a:ext>
            </a:extLst>
          </p:cNvPr>
          <p:cNvPicPr>
            <a:picLocks noChangeAspect="1"/>
          </p:cNvPicPr>
          <p:nvPr/>
        </p:nvPicPr>
        <p:blipFill>
          <a:blip r:embed="rId9"/>
          <a:stretch>
            <a:fillRect/>
          </a:stretch>
        </p:blipFill>
        <p:spPr>
          <a:xfrm>
            <a:off x="1438894" y="2736644"/>
            <a:ext cx="2743200" cy="1543050"/>
          </a:xfrm>
          <a:prstGeom prst="rect">
            <a:avLst/>
          </a:prstGeom>
        </p:spPr>
      </p:pic>
      <p:pic>
        <p:nvPicPr>
          <p:cNvPr id="8" name="Picture 8" descr="A blue and orange logo&#10;&#10;Description automatically generated">
            <a:extLst>
              <a:ext uri="{FF2B5EF4-FFF2-40B4-BE49-F238E27FC236}">
                <a16:creationId xmlns:a16="http://schemas.microsoft.com/office/drawing/2014/main" id="{C986D027-1B38-CFF5-13D9-5BDB58BA4417}"/>
              </a:ext>
            </a:extLst>
          </p:cNvPr>
          <p:cNvPicPr>
            <a:picLocks noChangeAspect="1"/>
          </p:cNvPicPr>
          <p:nvPr/>
        </p:nvPicPr>
        <p:blipFill>
          <a:blip r:embed="rId10"/>
          <a:stretch>
            <a:fillRect/>
          </a:stretch>
        </p:blipFill>
        <p:spPr>
          <a:xfrm>
            <a:off x="4734296" y="3088871"/>
            <a:ext cx="2743200" cy="1234440"/>
          </a:xfrm>
          <a:prstGeom prst="rect">
            <a:avLst/>
          </a:prstGeom>
        </p:spPr>
      </p:pic>
      <p:pic>
        <p:nvPicPr>
          <p:cNvPr id="9" name="Picture 9" descr="A person in a uniform&#10;&#10;Description automatically generated">
            <a:extLst>
              <a:ext uri="{FF2B5EF4-FFF2-40B4-BE49-F238E27FC236}">
                <a16:creationId xmlns:a16="http://schemas.microsoft.com/office/drawing/2014/main" id="{C670A1F6-9E41-9AD9-35A0-1D6941B6231A}"/>
              </a:ext>
            </a:extLst>
          </p:cNvPr>
          <p:cNvPicPr>
            <a:picLocks noChangeAspect="1"/>
          </p:cNvPicPr>
          <p:nvPr/>
        </p:nvPicPr>
        <p:blipFill>
          <a:blip r:embed="rId11"/>
          <a:stretch>
            <a:fillRect/>
          </a:stretch>
        </p:blipFill>
        <p:spPr>
          <a:xfrm>
            <a:off x="1442048" y="3921022"/>
            <a:ext cx="2143125" cy="2143125"/>
          </a:xfrm>
          <a:prstGeom prst="rect">
            <a:avLst/>
          </a:prstGeom>
        </p:spPr>
      </p:pic>
      <p:pic>
        <p:nvPicPr>
          <p:cNvPr id="10" name="Picture 10" descr="A blue sky with white text&#10;&#10;Description automatically generated">
            <a:extLst>
              <a:ext uri="{FF2B5EF4-FFF2-40B4-BE49-F238E27FC236}">
                <a16:creationId xmlns:a16="http://schemas.microsoft.com/office/drawing/2014/main" id="{63B1431B-FE3C-030A-E075-F077B788A717}"/>
              </a:ext>
            </a:extLst>
          </p:cNvPr>
          <p:cNvPicPr>
            <a:picLocks noChangeAspect="1"/>
          </p:cNvPicPr>
          <p:nvPr/>
        </p:nvPicPr>
        <p:blipFill>
          <a:blip r:embed="rId12"/>
          <a:stretch>
            <a:fillRect/>
          </a:stretch>
        </p:blipFill>
        <p:spPr>
          <a:xfrm>
            <a:off x="4846369" y="4683331"/>
            <a:ext cx="2400300" cy="1905000"/>
          </a:xfrm>
          <a:prstGeom prst="rect">
            <a:avLst/>
          </a:prstGeom>
        </p:spPr>
      </p:pic>
    </p:spTree>
    <p:extLst>
      <p:ext uri="{BB962C8B-B14F-4D97-AF65-F5344CB8AC3E}">
        <p14:creationId xmlns:p14="http://schemas.microsoft.com/office/powerpoint/2010/main" val="3033399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object 6"/>
          <p:cNvPicPr/>
          <p:nvPr/>
        </p:nvPicPr>
        <p:blipFill>
          <a:blip r:embed="rId3" cstate="print"/>
          <a:stretch>
            <a:fillRect/>
          </a:stretch>
        </p:blipFill>
        <p:spPr>
          <a:xfrm>
            <a:off x="1524000" y="685800"/>
            <a:ext cx="9144000" cy="45720"/>
          </a:xfrm>
          <a:prstGeom prst="rect">
            <a:avLst/>
          </a:prstGeom>
        </p:spPr>
      </p:pic>
      <p:sp>
        <p:nvSpPr>
          <p:cNvPr id="15" name="object 7">
            <a:extLst>
              <a:ext uri="{FF2B5EF4-FFF2-40B4-BE49-F238E27FC236}">
                <a16:creationId xmlns:a16="http://schemas.microsoft.com/office/drawing/2014/main" id="{16B60DB5-07EC-6092-F4F4-848918E2F06A}"/>
              </a:ext>
            </a:extLst>
          </p:cNvPr>
          <p:cNvSpPr txBox="1">
            <a:spLocks noGrp="1"/>
          </p:cNvSpPr>
          <p:nvPr>
            <p:ph type="title"/>
          </p:nvPr>
        </p:nvSpPr>
        <p:spPr>
          <a:xfrm>
            <a:off x="1692654" y="269876"/>
            <a:ext cx="4260673" cy="412934"/>
          </a:xfrm>
          <a:prstGeom prst="rect">
            <a:avLst/>
          </a:prstGeom>
        </p:spPr>
        <p:txBody>
          <a:bodyPr vert="horz" wrap="square" lIns="0" tIns="12700" rIns="0" bIns="0" rtlCol="0">
            <a:spAutoFit/>
          </a:bodyPr>
          <a:lstStyle/>
          <a:p>
            <a:pPr marL="12700">
              <a:spcBef>
                <a:spcPts val="100"/>
              </a:spcBef>
            </a:pPr>
            <a:r>
              <a:rPr lang="en-IN" sz="2600" i="1" dirty="0">
                <a:effectLst/>
                <a:latin typeface="+mj-lt"/>
              </a:rPr>
              <a:t>Our Clients</a:t>
            </a:r>
            <a:endParaRPr lang="en-IN" sz="2600" i="1" kern="0" dirty="0">
              <a:latin typeface="+mj-lt"/>
              <a:cs typeface="Segoe UI"/>
            </a:endParaRPr>
          </a:p>
        </p:txBody>
      </p:sp>
      <p:sp>
        <p:nvSpPr>
          <p:cNvPr id="28" name="object 9">
            <a:extLst>
              <a:ext uri="{FF2B5EF4-FFF2-40B4-BE49-F238E27FC236}">
                <a16:creationId xmlns:a16="http://schemas.microsoft.com/office/drawing/2014/main" id="{D5307BC5-87F9-8695-2BFA-15C72EBA9F04}"/>
              </a:ext>
            </a:extLst>
          </p:cNvPr>
          <p:cNvSpPr txBox="1"/>
          <p:nvPr/>
        </p:nvSpPr>
        <p:spPr>
          <a:xfrm>
            <a:off x="1524000" y="971100"/>
            <a:ext cx="2489562" cy="259686"/>
          </a:xfrm>
          <a:prstGeom prst="rect">
            <a:avLst/>
          </a:prstGeom>
        </p:spPr>
        <p:style>
          <a:lnRef idx="0">
            <a:schemeClr val="accent2"/>
          </a:lnRef>
          <a:fillRef idx="3">
            <a:schemeClr val="accent2"/>
          </a:fillRef>
          <a:effectRef idx="3">
            <a:schemeClr val="accent2"/>
          </a:effectRef>
          <a:fontRef idx="minor">
            <a:schemeClr val="lt1"/>
          </a:fontRef>
        </p:style>
        <p:txBody>
          <a:bodyPr vert="horz" wrap="square" lIns="0" tIns="13335" rIns="0" bIns="0" rtlCol="0">
            <a:spAutoFit/>
          </a:bodyPr>
          <a:lstStyle/>
          <a:p>
            <a:pPr marL="12700" marR="5080" lvl="0" indent="373380" algn="ctr" defTabSz="914400" rtl="0" eaLnBrk="1" fontAlgn="auto" latinLnBrk="0" hangingPunct="1">
              <a:lnSpc>
                <a:spcPct val="100000"/>
              </a:lnSpc>
              <a:spcBef>
                <a:spcPts val="105"/>
              </a:spcBef>
              <a:spcAft>
                <a:spcPts val="0"/>
              </a:spcAft>
              <a:buClrTx/>
              <a:buSzTx/>
              <a:buFontTx/>
              <a:buNone/>
              <a:tabLst/>
              <a:defRPr/>
            </a:pPr>
            <a:r>
              <a:rPr kumimoji="0" lang="en-IN" sz="1600" b="1" i="0" u="none" strike="noStrike" kern="1200" cap="none" spc="-10" normalizeH="0" baseline="0" noProof="0" dirty="0">
                <a:ln>
                  <a:noFill/>
                </a:ln>
                <a:solidFill>
                  <a:srgbClr val="FFFFFF"/>
                </a:solidFill>
                <a:effectLst/>
                <a:uLnTx/>
                <a:uFillTx/>
                <a:latin typeface="+mj-lt"/>
                <a:ea typeface="+mn-ea"/>
                <a:cs typeface="Times New Roman"/>
              </a:rPr>
              <a:t>Trusts and NGOs</a:t>
            </a:r>
            <a:endParaRPr kumimoji="0" sz="1600" b="0" i="0" u="none" strike="noStrike" kern="1200" cap="none" spc="0" normalizeH="0" baseline="0" noProof="0" dirty="0">
              <a:ln>
                <a:noFill/>
              </a:ln>
              <a:solidFill>
                <a:prstClr val="black"/>
              </a:solidFill>
              <a:effectLst/>
              <a:uLnTx/>
              <a:uFillTx/>
              <a:latin typeface="+mj-lt"/>
              <a:ea typeface="+mn-ea"/>
              <a:cs typeface="Times New Roman"/>
            </a:endParaRPr>
          </a:p>
        </p:txBody>
      </p:sp>
      <p:pic>
        <p:nvPicPr>
          <p:cNvPr id="3" name="Picture 4" descr="A logo of people in a circle&#10;&#10;Description automatically generated">
            <a:extLst>
              <a:ext uri="{FF2B5EF4-FFF2-40B4-BE49-F238E27FC236}">
                <a16:creationId xmlns:a16="http://schemas.microsoft.com/office/drawing/2014/main" id="{342D8EC3-DF2D-1C13-0B58-70E29049C14F}"/>
              </a:ext>
            </a:extLst>
          </p:cNvPr>
          <p:cNvPicPr>
            <a:picLocks noChangeAspect="1"/>
          </p:cNvPicPr>
          <p:nvPr/>
        </p:nvPicPr>
        <p:blipFill>
          <a:blip r:embed="rId4"/>
          <a:stretch>
            <a:fillRect/>
          </a:stretch>
        </p:blipFill>
        <p:spPr>
          <a:xfrm>
            <a:off x="4695083" y="1543174"/>
            <a:ext cx="1960665" cy="1921081"/>
          </a:xfrm>
          <a:prstGeom prst="rect">
            <a:avLst/>
          </a:prstGeom>
        </p:spPr>
      </p:pic>
      <p:pic>
        <p:nvPicPr>
          <p:cNvPr id="2" name="Picture 4" descr="A close-up of a logo&#10;&#10;Description automatically generated">
            <a:extLst>
              <a:ext uri="{FF2B5EF4-FFF2-40B4-BE49-F238E27FC236}">
                <a16:creationId xmlns:a16="http://schemas.microsoft.com/office/drawing/2014/main" id="{28E7935D-27B4-AA33-82D0-5579DB8BFFDA}"/>
              </a:ext>
            </a:extLst>
          </p:cNvPr>
          <p:cNvPicPr>
            <a:picLocks noChangeAspect="1"/>
          </p:cNvPicPr>
          <p:nvPr/>
        </p:nvPicPr>
        <p:blipFill>
          <a:blip r:embed="rId5"/>
          <a:stretch>
            <a:fillRect/>
          </a:stretch>
        </p:blipFill>
        <p:spPr>
          <a:xfrm>
            <a:off x="1833067" y="1541132"/>
            <a:ext cx="2093397" cy="2093397"/>
          </a:xfrm>
          <a:prstGeom prst="rect">
            <a:avLst/>
          </a:prstGeom>
        </p:spPr>
      </p:pic>
      <p:pic>
        <p:nvPicPr>
          <p:cNvPr id="7" name="Picture 7" descr="A yellow hexagon with black outline and grey text&#10;&#10;Description automatically generated">
            <a:extLst>
              <a:ext uri="{FF2B5EF4-FFF2-40B4-BE49-F238E27FC236}">
                <a16:creationId xmlns:a16="http://schemas.microsoft.com/office/drawing/2014/main" id="{605AD1D6-9DB8-3221-406A-F3B6CBEFF7C3}"/>
              </a:ext>
            </a:extLst>
          </p:cNvPr>
          <p:cNvPicPr>
            <a:picLocks noChangeAspect="1"/>
          </p:cNvPicPr>
          <p:nvPr/>
        </p:nvPicPr>
        <p:blipFill>
          <a:blip r:embed="rId6"/>
          <a:stretch>
            <a:fillRect/>
          </a:stretch>
        </p:blipFill>
        <p:spPr>
          <a:xfrm>
            <a:off x="7745867" y="1545957"/>
            <a:ext cx="2143125" cy="2143125"/>
          </a:xfrm>
          <a:prstGeom prst="rect">
            <a:avLst/>
          </a:prstGeom>
        </p:spPr>
      </p:pic>
      <p:pic>
        <p:nvPicPr>
          <p:cNvPr id="8" name="Picture 8" descr="A close-up of a logo&#10;&#10;Description automatically generated">
            <a:extLst>
              <a:ext uri="{FF2B5EF4-FFF2-40B4-BE49-F238E27FC236}">
                <a16:creationId xmlns:a16="http://schemas.microsoft.com/office/drawing/2014/main" id="{E5B49172-8E2B-A56D-BACD-8EB019F831ED}"/>
              </a:ext>
            </a:extLst>
          </p:cNvPr>
          <p:cNvPicPr>
            <a:picLocks noChangeAspect="1"/>
          </p:cNvPicPr>
          <p:nvPr/>
        </p:nvPicPr>
        <p:blipFill>
          <a:blip r:embed="rId7"/>
          <a:stretch>
            <a:fillRect/>
          </a:stretch>
        </p:blipFill>
        <p:spPr>
          <a:xfrm>
            <a:off x="3319153" y="3769738"/>
            <a:ext cx="3683329" cy="1545148"/>
          </a:xfrm>
          <a:prstGeom prst="rect">
            <a:avLst/>
          </a:prstGeom>
        </p:spPr>
      </p:pic>
    </p:spTree>
    <p:extLst>
      <p:ext uri="{BB962C8B-B14F-4D97-AF65-F5344CB8AC3E}">
        <p14:creationId xmlns:p14="http://schemas.microsoft.com/office/powerpoint/2010/main" val="3788079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ject 6"/>
          <p:cNvPicPr/>
          <p:nvPr/>
        </p:nvPicPr>
        <p:blipFill>
          <a:blip r:embed="rId3" cstate="print"/>
          <a:stretch>
            <a:fillRect/>
          </a:stretch>
        </p:blipFill>
        <p:spPr>
          <a:xfrm>
            <a:off x="1524000" y="685800"/>
            <a:ext cx="9144000" cy="45720"/>
          </a:xfrm>
          <a:prstGeom prst="rect">
            <a:avLst/>
          </a:prstGeom>
        </p:spPr>
      </p:pic>
      <p:sp>
        <p:nvSpPr>
          <p:cNvPr id="15" name="object 7">
            <a:extLst>
              <a:ext uri="{FF2B5EF4-FFF2-40B4-BE49-F238E27FC236}">
                <a16:creationId xmlns:a16="http://schemas.microsoft.com/office/drawing/2014/main" id="{16B60DB5-07EC-6092-F4F4-848918E2F06A}"/>
              </a:ext>
            </a:extLst>
          </p:cNvPr>
          <p:cNvSpPr txBox="1">
            <a:spLocks noGrp="1"/>
          </p:cNvSpPr>
          <p:nvPr>
            <p:ph type="title"/>
          </p:nvPr>
        </p:nvSpPr>
        <p:spPr>
          <a:xfrm>
            <a:off x="1692654" y="269876"/>
            <a:ext cx="4260673" cy="412934"/>
          </a:xfrm>
          <a:prstGeom prst="rect">
            <a:avLst/>
          </a:prstGeom>
        </p:spPr>
        <p:txBody>
          <a:bodyPr vert="horz" wrap="square" lIns="0" tIns="12700" rIns="0" bIns="0" rtlCol="0">
            <a:spAutoFit/>
          </a:bodyPr>
          <a:lstStyle/>
          <a:p>
            <a:pPr marL="12700">
              <a:spcBef>
                <a:spcPts val="100"/>
              </a:spcBef>
            </a:pPr>
            <a:r>
              <a:rPr lang="en-IN" sz="2600" i="1" dirty="0">
                <a:effectLst/>
                <a:latin typeface="+mj-lt"/>
              </a:rPr>
              <a:t>Contact Us</a:t>
            </a:r>
            <a:endParaRPr lang="en-IN" sz="2600" i="1" kern="0" dirty="0">
              <a:latin typeface="+mj-lt"/>
              <a:cs typeface="Segoe UI"/>
            </a:endParaRPr>
          </a:p>
        </p:txBody>
      </p:sp>
      <p:pic>
        <p:nvPicPr>
          <p:cNvPr id="4" name="Graphic 3" descr="Marker with solid fill">
            <a:extLst>
              <a:ext uri="{FF2B5EF4-FFF2-40B4-BE49-F238E27FC236}">
                <a16:creationId xmlns:a16="http://schemas.microsoft.com/office/drawing/2014/main" id="{2B1DC59D-1F33-1407-2A9A-C84404DD25F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28736" y="1462418"/>
            <a:ext cx="832070" cy="832070"/>
          </a:xfrm>
          <a:prstGeom prst="rect">
            <a:avLst/>
          </a:prstGeom>
        </p:spPr>
      </p:pic>
      <p:pic>
        <p:nvPicPr>
          <p:cNvPr id="19" name="Graphic 18" descr="Marker with solid fill">
            <a:extLst>
              <a:ext uri="{FF2B5EF4-FFF2-40B4-BE49-F238E27FC236}">
                <a16:creationId xmlns:a16="http://schemas.microsoft.com/office/drawing/2014/main" id="{5D23DC05-FEE2-EC8B-3CA3-2105CE7557D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87571" y="2847413"/>
            <a:ext cx="914400" cy="914400"/>
          </a:xfrm>
          <a:prstGeom prst="rect">
            <a:avLst/>
          </a:prstGeom>
        </p:spPr>
      </p:pic>
      <p:pic>
        <p:nvPicPr>
          <p:cNvPr id="21" name="Graphic 20" descr="Marker with solid fill">
            <a:extLst>
              <a:ext uri="{FF2B5EF4-FFF2-40B4-BE49-F238E27FC236}">
                <a16:creationId xmlns:a16="http://schemas.microsoft.com/office/drawing/2014/main" id="{71E1ACAE-12A3-472E-AFEB-1A246FCF9D2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87571" y="4361917"/>
            <a:ext cx="914400" cy="914400"/>
          </a:xfrm>
          <a:prstGeom prst="rect">
            <a:avLst/>
          </a:prstGeom>
        </p:spPr>
      </p:pic>
      <p:sp>
        <p:nvSpPr>
          <p:cNvPr id="23" name="Rectangle 22">
            <a:extLst>
              <a:ext uri="{FF2B5EF4-FFF2-40B4-BE49-F238E27FC236}">
                <a16:creationId xmlns:a16="http://schemas.microsoft.com/office/drawing/2014/main" id="{49C1D57C-A847-C2EF-F73B-BC4FE8DA4922}"/>
              </a:ext>
            </a:extLst>
          </p:cNvPr>
          <p:cNvSpPr/>
          <p:nvPr/>
        </p:nvSpPr>
        <p:spPr>
          <a:xfrm>
            <a:off x="2460808" y="1140256"/>
            <a:ext cx="3351413" cy="1384995"/>
          </a:xfrm>
          <a:prstGeom prst="rect">
            <a:avLst/>
          </a:prstGeom>
          <a:ln>
            <a:solidFill>
              <a:schemeClr val="accent1">
                <a:shade val="50000"/>
              </a:schemeClr>
            </a:solidFill>
          </a:ln>
        </p:spPr>
        <p:txBody>
          <a:bodyPr wrap="square">
            <a:spAutoFit/>
          </a:bodyPr>
          <a:lstStyle/>
          <a:p>
            <a:r>
              <a:rPr lang="en-US" sz="1200" b="1" dirty="0">
                <a:solidFill>
                  <a:schemeClr val="accent2">
                    <a:lumMod val="75000"/>
                  </a:schemeClr>
                </a:solidFill>
                <a:latin typeface="Calibri" panose="020F0502020204030204" pitchFamily="34" charset="0"/>
                <a:cs typeface="Calibri" panose="020F0502020204030204" pitchFamily="34" charset="0"/>
              </a:rPr>
              <a:t>NAVISH NAGPAL &amp; COMPANY</a:t>
            </a:r>
            <a:endParaRPr lang="en-IN" sz="1200" b="1" dirty="0">
              <a:solidFill>
                <a:schemeClr val="accent2">
                  <a:lumMod val="75000"/>
                </a:schemeClr>
              </a:solidFill>
              <a:latin typeface="Calibri" panose="020F0502020204030204" pitchFamily="34" charset="0"/>
              <a:cs typeface="Calibri" panose="020F0502020204030204" pitchFamily="34" charset="0"/>
            </a:endParaRPr>
          </a:p>
          <a:p>
            <a:endParaRPr lang="en-US" sz="1200" dirty="0">
              <a:solidFill>
                <a:schemeClr val="accent2">
                  <a:lumMod val="75000"/>
                </a:schemeClr>
              </a:solidFill>
              <a:latin typeface="Calibri" panose="020F0502020204030204" pitchFamily="34" charset="0"/>
              <a:cs typeface="Calibri" panose="020F0502020204030204" pitchFamily="34" charset="0"/>
            </a:endParaRPr>
          </a:p>
          <a:p>
            <a:r>
              <a:rPr lang="en-US" sz="1200" dirty="0">
                <a:solidFill>
                  <a:schemeClr val="accent2">
                    <a:lumMod val="75000"/>
                  </a:schemeClr>
                </a:solidFill>
                <a:latin typeface="Calibri" panose="020F0502020204030204" pitchFamily="34" charset="0"/>
                <a:cs typeface="Calibri" panose="020F0502020204030204" pitchFamily="34" charset="0"/>
              </a:rPr>
              <a:t>UNIT NO. 540, 5</a:t>
            </a:r>
            <a:r>
              <a:rPr lang="en-US" sz="1200" baseline="30000" dirty="0">
                <a:solidFill>
                  <a:schemeClr val="accent2">
                    <a:lumMod val="75000"/>
                  </a:schemeClr>
                </a:solidFill>
                <a:latin typeface="Calibri" panose="020F0502020204030204" pitchFamily="34" charset="0"/>
                <a:cs typeface="Calibri" panose="020F0502020204030204" pitchFamily="34" charset="0"/>
              </a:rPr>
              <a:t>TH</a:t>
            </a:r>
            <a:r>
              <a:rPr lang="en-US" sz="1200" dirty="0">
                <a:solidFill>
                  <a:schemeClr val="accent2">
                    <a:lumMod val="75000"/>
                  </a:schemeClr>
                </a:solidFill>
                <a:latin typeface="Calibri" panose="020F0502020204030204" pitchFamily="34" charset="0"/>
                <a:cs typeface="Calibri" panose="020F0502020204030204" pitchFamily="34" charset="0"/>
              </a:rPr>
              <a:t> FLOOR, TOWER A2,</a:t>
            </a:r>
          </a:p>
          <a:p>
            <a:r>
              <a:rPr lang="en-US" sz="1200" dirty="0">
                <a:solidFill>
                  <a:schemeClr val="accent2">
                    <a:lumMod val="75000"/>
                  </a:schemeClr>
                </a:solidFill>
                <a:latin typeface="Calibri" panose="020F0502020204030204" pitchFamily="34" charset="0"/>
                <a:cs typeface="Calibri" panose="020F0502020204030204" pitchFamily="34" charset="0"/>
              </a:rPr>
              <a:t>SPAZE I-TECH PARK,</a:t>
            </a:r>
            <a:endParaRPr lang="en-IN" sz="1200" dirty="0">
              <a:solidFill>
                <a:schemeClr val="accent2">
                  <a:lumMod val="75000"/>
                </a:schemeClr>
              </a:solidFill>
              <a:latin typeface="Calibri" panose="020F0502020204030204" pitchFamily="34" charset="0"/>
              <a:cs typeface="Calibri" panose="020F0502020204030204" pitchFamily="34" charset="0"/>
            </a:endParaRPr>
          </a:p>
          <a:p>
            <a:r>
              <a:rPr lang="en-US" sz="1200" dirty="0">
                <a:solidFill>
                  <a:schemeClr val="accent2">
                    <a:lumMod val="75000"/>
                  </a:schemeClr>
                </a:solidFill>
                <a:latin typeface="Calibri" panose="020F0502020204030204" pitchFamily="34" charset="0"/>
                <a:cs typeface="Calibri" panose="020F0502020204030204" pitchFamily="34" charset="0"/>
              </a:rPr>
              <a:t>SECTOR-49, SOHNA ROAD, </a:t>
            </a:r>
            <a:endParaRPr lang="en-IN" sz="1200" dirty="0">
              <a:solidFill>
                <a:schemeClr val="accent2">
                  <a:lumMod val="75000"/>
                </a:schemeClr>
              </a:solidFill>
              <a:latin typeface="Calibri" panose="020F0502020204030204" pitchFamily="34" charset="0"/>
              <a:cs typeface="Calibri" panose="020F0502020204030204" pitchFamily="34" charset="0"/>
            </a:endParaRPr>
          </a:p>
          <a:p>
            <a:r>
              <a:rPr lang="en-US" sz="1200" dirty="0">
                <a:solidFill>
                  <a:schemeClr val="accent2">
                    <a:lumMod val="75000"/>
                  </a:schemeClr>
                </a:solidFill>
                <a:latin typeface="Calibri" panose="020F0502020204030204" pitchFamily="34" charset="0"/>
                <a:cs typeface="Calibri" panose="020F0502020204030204" pitchFamily="34" charset="0"/>
              </a:rPr>
              <a:t>GURUGRAM -122018</a:t>
            </a:r>
          </a:p>
          <a:p>
            <a:r>
              <a:rPr lang="en-US" sz="1200" dirty="0">
                <a:solidFill>
                  <a:schemeClr val="accent2">
                    <a:lumMod val="75000"/>
                  </a:schemeClr>
                </a:solidFill>
                <a:latin typeface="Calibri" panose="020F0502020204030204" pitchFamily="34" charset="0"/>
                <a:cs typeface="Calibri" panose="020F0502020204030204" pitchFamily="34" charset="0"/>
              </a:rPr>
              <a:t>HARYANA, INDIA</a:t>
            </a:r>
            <a:endParaRPr lang="en-IN" sz="1200" dirty="0">
              <a:solidFill>
                <a:schemeClr val="accent2">
                  <a:lumMod val="75000"/>
                </a:schemeClr>
              </a:solidFill>
              <a:latin typeface="Calibri" panose="020F0502020204030204" pitchFamily="34" charset="0"/>
              <a:cs typeface="Calibri" panose="020F0502020204030204" pitchFamily="34" charset="0"/>
            </a:endParaRPr>
          </a:p>
        </p:txBody>
      </p:sp>
      <p:sp>
        <p:nvSpPr>
          <p:cNvPr id="24" name="Rectangle 23">
            <a:extLst>
              <a:ext uri="{FF2B5EF4-FFF2-40B4-BE49-F238E27FC236}">
                <a16:creationId xmlns:a16="http://schemas.microsoft.com/office/drawing/2014/main" id="{707A23F4-BE78-86FA-4786-D49F3201855B}"/>
              </a:ext>
            </a:extLst>
          </p:cNvPr>
          <p:cNvSpPr/>
          <p:nvPr/>
        </p:nvSpPr>
        <p:spPr>
          <a:xfrm>
            <a:off x="2460806" y="2727590"/>
            <a:ext cx="3351413" cy="1569660"/>
          </a:xfrm>
          <a:prstGeom prst="rect">
            <a:avLst/>
          </a:prstGeom>
          <a:ln>
            <a:solidFill>
              <a:schemeClr val="accent1">
                <a:shade val="50000"/>
              </a:schemeClr>
            </a:solidFill>
          </a:ln>
        </p:spPr>
        <p:txBody>
          <a:bodyPr wrap="square">
            <a:spAutoFit/>
          </a:bodyPr>
          <a:lstStyle/>
          <a:p>
            <a:r>
              <a:rPr lang="en-US" sz="1200" b="1" dirty="0">
                <a:solidFill>
                  <a:schemeClr val="accent3">
                    <a:lumMod val="50000"/>
                  </a:schemeClr>
                </a:solidFill>
                <a:latin typeface="Calibri" panose="020F0502020204030204" pitchFamily="34" charset="0"/>
                <a:cs typeface="Calibri" panose="020F0502020204030204" pitchFamily="34" charset="0"/>
              </a:rPr>
              <a:t>NAVISH NAGPAL &amp; COMPANY</a:t>
            </a:r>
          </a:p>
          <a:p>
            <a:pPr algn="l" rtl="0" fontAlgn="base"/>
            <a:r>
              <a:rPr lang="en-US" sz="1200" b="0" i="0" u="none" strike="noStrike" dirty="0">
                <a:solidFill>
                  <a:schemeClr val="accent3">
                    <a:lumMod val="50000"/>
                  </a:schemeClr>
                </a:solidFill>
                <a:effectLst/>
                <a:latin typeface="Calibri" panose="020F0502020204030204" pitchFamily="34" charset="0"/>
              </a:rPr>
              <a:t>HOUSE NO. 230,</a:t>
            </a:r>
            <a:r>
              <a:rPr lang="en-US" sz="1200" b="0" i="0" dirty="0">
                <a:solidFill>
                  <a:schemeClr val="accent3">
                    <a:lumMod val="50000"/>
                  </a:schemeClr>
                </a:solidFill>
                <a:effectLst/>
                <a:latin typeface="Calibri" panose="020F0502020204030204" pitchFamily="34" charset="0"/>
              </a:rPr>
              <a:t>​</a:t>
            </a:r>
            <a:endParaRPr lang="en-US" sz="1200" b="0" i="0" dirty="0">
              <a:solidFill>
                <a:schemeClr val="accent3">
                  <a:lumMod val="50000"/>
                </a:schemeClr>
              </a:solidFill>
              <a:effectLst/>
              <a:latin typeface="Segoe UI" panose="020B0502040204020203" pitchFamily="34" charset="0"/>
            </a:endParaRPr>
          </a:p>
          <a:p>
            <a:pPr algn="l" rtl="0" fontAlgn="base"/>
            <a:r>
              <a:rPr lang="en-US" sz="1200" b="0" i="0" u="none" strike="noStrike" dirty="0">
                <a:solidFill>
                  <a:schemeClr val="accent3">
                    <a:lumMod val="50000"/>
                  </a:schemeClr>
                </a:solidFill>
                <a:effectLst/>
                <a:latin typeface="Calibri" panose="020F0502020204030204" pitchFamily="34" charset="0"/>
              </a:rPr>
              <a:t>SECTOR 7, URBAN ESTATE,</a:t>
            </a:r>
            <a:r>
              <a:rPr lang="en-US" sz="1200" b="0" i="0" dirty="0">
                <a:solidFill>
                  <a:schemeClr val="accent3">
                    <a:lumMod val="50000"/>
                  </a:schemeClr>
                </a:solidFill>
                <a:effectLst/>
                <a:latin typeface="Calibri" panose="020F0502020204030204" pitchFamily="34" charset="0"/>
              </a:rPr>
              <a:t>​</a:t>
            </a:r>
            <a:endParaRPr lang="en-US" sz="1200" b="0" i="0" dirty="0">
              <a:solidFill>
                <a:schemeClr val="accent3">
                  <a:lumMod val="50000"/>
                </a:schemeClr>
              </a:solidFill>
              <a:effectLst/>
              <a:latin typeface="Segoe UI" panose="020B0502040204020203" pitchFamily="34" charset="0"/>
            </a:endParaRPr>
          </a:p>
          <a:p>
            <a:pPr algn="l" rtl="0" fontAlgn="base"/>
            <a:r>
              <a:rPr lang="en-US" sz="1200" b="0" i="0" u="none" strike="noStrike" dirty="0">
                <a:solidFill>
                  <a:schemeClr val="accent3">
                    <a:lumMod val="50000"/>
                  </a:schemeClr>
                </a:solidFill>
                <a:effectLst/>
                <a:latin typeface="Calibri" panose="020F0502020204030204" pitchFamily="34" charset="0"/>
              </a:rPr>
              <a:t>KARNAL -132001,</a:t>
            </a:r>
            <a:r>
              <a:rPr lang="en-US" sz="1200" b="0" i="0" dirty="0">
                <a:solidFill>
                  <a:schemeClr val="accent3">
                    <a:lumMod val="50000"/>
                  </a:schemeClr>
                </a:solidFill>
                <a:effectLst/>
                <a:latin typeface="Calibri" panose="020F0502020204030204" pitchFamily="34" charset="0"/>
              </a:rPr>
              <a:t>​</a:t>
            </a:r>
            <a:endParaRPr lang="en-US" sz="1200" b="0" i="0" dirty="0">
              <a:solidFill>
                <a:schemeClr val="accent3">
                  <a:lumMod val="50000"/>
                </a:schemeClr>
              </a:solidFill>
              <a:effectLst/>
              <a:latin typeface="Segoe UI" panose="020B0502040204020203" pitchFamily="34" charset="0"/>
            </a:endParaRPr>
          </a:p>
          <a:p>
            <a:pPr algn="l" rtl="0" fontAlgn="base"/>
            <a:r>
              <a:rPr lang="en-US" sz="1200" b="0" i="0" u="none" strike="noStrike" dirty="0">
                <a:solidFill>
                  <a:schemeClr val="accent3">
                    <a:lumMod val="50000"/>
                  </a:schemeClr>
                </a:solidFill>
                <a:effectLst/>
                <a:latin typeface="Calibri" panose="020F0502020204030204" pitchFamily="34" charset="0"/>
              </a:rPr>
              <a:t>HARYANA,</a:t>
            </a:r>
            <a:r>
              <a:rPr lang="en-US" sz="1200" b="0" i="0" dirty="0">
                <a:solidFill>
                  <a:schemeClr val="accent3">
                    <a:lumMod val="50000"/>
                  </a:schemeClr>
                </a:solidFill>
                <a:effectLst/>
                <a:latin typeface="Calibri" panose="020F0502020204030204" pitchFamily="34" charset="0"/>
              </a:rPr>
              <a:t>​</a:t>
            </a:r>
            <a:endParaRPr lang="en-US" sz="1200" b="0" i="0" dirty="0">
              <a:solidFill>
                <a:schemeClr val="accent3">
                  <a:lumMod val="50000"/>
                </a:schemeClr>
              </a:solidFill>
              <a:effectLst/>
              <a:latin typeface="Segoe UI" panose="020B0502040204020203" pitchFamily="34" charset="0"/>
            </a:endParaRPr>
          </a:p>
          <a:p>
            <a:pPr algn="l" rtl="0" fontAlgn="base"/>
            <a:r>
              <a:rPr lang="en-US" sz="1200" b="0" i="0" u="none" strike="noStrike" dirty="0">
                <a:solidFill>
                  <a:schemeClr val="accent3">
                    <a:lumMod val="50000"/>
                  </a:schemeClr>
                </a:solidFill>
                <a:effectLst/>
                <a:latin typeface="Calibri" panose="020F0502020204030204" pitchFamily="34" charset="0"/>
              </a:rPr>
              <a:t>INDIA</a:t>
            </a:r>
            <a:r>
              <a:rPr lang="en-US" sz="1200" b="0" i="0" dirty="0">
                <a:solidFill>
                  <a:schemeClr val="accent3">
                    <a:lumMod val="50000"/>
                  </a:schemeClr>
                </a:solidFill>
                <a:effectLst/>
                <a:latin typeface="Calibri" panose="020F0502020204030204" pitchFamily="34" charset="0"/>
              </a:rPr>
              <a:t>​</a:t>
            </a:r>
            <a:endParaRPr lang="en-US" sz="1200" b="0" i="0" dirty="0">
              <a:solidFill>
                <a:schemeClr val="accent3">
                  <a:lumMod val="50000"/>
                </a:schemeClr>
              </a:solidFill>
              <a:effectLst/>
              <a:latin typeface="Segoe UI" panose="020B0502040204020203" pitchFamily="34" charset="0"/>
            </a:endParaRPr>
          </a:p>
          <a:p>
            <a:endParaRPr lang="en-IN" sz="1200" b="1" dirty="0">
              <a:solidFill>
                <a:schemeClr val="accent3">
                  <a:lumMod val="50000"/>
                </a:schemeClr>
              </a:solidFill>
              <a:latin typeface="Calibri" panose="020F0502020204030204" pitchFamily="34" charset="0"/>
              <a:cs typeface="Calibri" panose="020F0502020204030204" pitchFamily="34" charset="0"/>
            </a:endParaRPr>
          </a:p>
          <a:p>
            <a:endParaRPr lang="en-US" sz="1200" dirty="0">
              <a:solidFill>
                <a:schemeClr val="accent3">
                  <a:lumMod val="50000"/>
                </a:schemeClr>
              </a:solidFill>
              <a:latin typeface="Calibri" panose="020F0502020204030204" pitchFamily="34" charset="0"/>
              <a:cs typeface="Calibri" panose="020F0502020204030204" pitchFamily="34" charset="0"/>
            </a:endParaRPr>
          </a:p>
        </p:txBody>
      </p:sp>
      <p:sp>
        <p:nvSpPr>
          <p:cNvPr id="25" name="Rectangle 24">
            <a:extLst>
              <a:ext uri="{FF2B5EF4-FFF2-40B4-BE49-F238E27FC236}">
                <a16:creationId xmlns:a16="http://schemas.microsoft.com/office/drawing/2014/main" id="{7DC6C42E-FA26-79B8-F5ED-0D3A49567123}"/>
              </a:ext>
            </a:extLst>
          </p:cNvPr>
          <p:cNvSpPr/>
          <p:nvPr/>
        </p:nvSpPr>
        <p:spPr>
          <a:xfrm>
            <a:off x="2460806" y="4314924"/>
            <a:ext cx="3351413" cy="1384995"/>
          </a:xfrm>
          <a:prstGeom prst="rect">
            <a:avLst/>
          </a:prstGeom>
          <a:ln>
            <a:solidFill>
              <a:schemeClr val="accent1">
                <a:shade val="50000"/>
              </a:schemeClr>
            </a:solidFill>
          </a:ln>
        </p:spPr>
        <p:txBody>
          <a:bodyPr wrap="square">
            <a:spAutoFit/>
          </a:bodyPr>
          <a:lstStyle/>
          <a:p>
            <a:r>
              <a:rPr lang="en-US" sz="1200" b="1" dirty="0">
                <a:solidFill>
                  <a:schemeClr val="tx2"/>
                </a:solidFill>
                <a:latin typeface="Calibri" panose="020F0502020204030204" pitchFamily="34" charset="0"/>
                <a:cs typeface="Calibri" panose="020F0502020204030204" pitchFamily="34" charset="0"/>
              </a:rPr>
              <a:t>NAVISH NAGPAL &amp; COMPANY</a:t>
            </a:r>
            <a:endParaRPr lang="en-IN" sz="1200" b="1" dirty="0">
              <a:solidFill>
                <a:schemeClr val="tx2"/>
              </a:solidFill>
              <a:latin typeface="Calibri" panose="020F0502020204030204" pitchFamily="34" charset="0"/>
              <a:cs typeface="Calibri" panose="020F0502020204030204" pitchFamily="34" charset="0"/>
            </a:endParaRPr>
          </a:p>
          <a:p>
            <a:pPr algn="l" rtl="0" fontAlgn="base"/>
            <a:r>
              <a:rPr lang="en-US" sz="1200" b="0" i="0" u="none" strike="noStrike" dirty="0">
                <a:solidFill>
                  <a:schemeClr val="tx2"/>
                </a:solidFill>
                <a:effectLst/>
                <a:latin typeface="Calibri" panose="020F0502020204030204" pitchFamily="34" charset="0"/>
              </a:rPr>
              <a:t>At- SARDHO, PO- JINCHO,</a:t>
            </a:r>
            <a:r>
              <a:rPr lang="en-US" sz="1200" b="0" i="0" dirty="0">
                <a:solidFill>
                  <a:schemeClr val="tx2"/>
                </a:solidFill>
                <a:effectLst/>
                <a:latin typeface="Calibri" panose="020F0502020204030204" pitchFamily="34" charset="0"/>
              </a:rPr>
              <a:t>​</a:t>
            </a:r>
            <a:endParaRPr lang="en-US" sz="1200" b="0" i="0" dirty="0">
              <a:solidFill>
                <a:schemeClr val="tx2"/>
              </a:solidFill>
              <a:effectLst/>
              <a:latin typeface="Segoe UI" panose="020B0502040204020203" pitchFamily="34" charset="0"/>
            </a:endParaRPr>
          </a:p>
          <a:p>
            <a:pPr algn="l" rtl="0" fontAlgn="base"/>
            <a:r>
              <a:rPr lang="en-US" sz="1200" b="0" i="0" u="none" strike="noStrike" dirty="0">
                <a:solidFill>
                  <a:schemeClr val="tx2"/>
                </a:solidFill>
                <a:effectLst/>
                <a:latin typeface="Calibri" panose="020F0502020204030204" pitchFamily="34" charset="0"/>
              </a:rPr>
              <a:t>PS- SABOUR,</a:t>
            </a:r>
            <a:r>
              <a:rPr lang="en-US" sz="1200" b="0" i="0" dirty="0">
                <a:solidFill>
                  <a:schemeClr val="tx2"/>
                </a:solidFill>
                <a:effectLst/>
                <a:latin typeface="Calibri" panose="020F0502020204030204" pitchFamily="34" charset="0"/>
              </a:rPr>
              <a:t>​</a:t>
            </a:r>
            <a:endParaRPr lang="en-US" sz="1200" b="0" i="0" dirty="0">
              <a:solidFill>
                <a:schemeClr val="tx2"/>
              </a:solidFill>
              <a:effectLst/>
              <a:latin typeface="Segoe UI" panose="020B0502040204020203" pitchFamily="34" charset="0"/>
            </a:endParaRPr>
          </a:p>
          <a:p>
            <a:pPr algn="l" rtl="0" fontAlgn="base"/>
            <a:r>
              <a:rPr lang="en-US" sz="1200" b="0" i="0" u="none" strike="noStrike" dirty="0">
                <a:solidFill>
                  <a:schemeClr val="tx2"/>
                </a:solidFill>
                <a:effectLst/>
                <a:latin typeface="Calibri" panose="020F0502020204030204" pitchFamily="34" charset="0"/>
              </a:rPr>
              <a:t>DIST- BHAGALPUR,</a:t>
            </a:r>
            <a:r>
              <a:rPr lang="en-US" sz="1200" b="0" i="0" dirty="0">
                <a:solidFill>
                  <a:schemeClr val="tx2"/>
                </a:solidFill>
                <a:effectLst/>
                <a:latin typeface="Calibri" panose="020F0502020204030204" pitchFamily="34" charset="0"/>
              </a:rPr>
              <a:t>​</a:t>
            </a:r>
            <a:endParaRPr lang="en-US" sz="1200" b="0" i="0" dirty="0">
              <a:solidFill>
                <a:schemeClr val="tx2"/>
              </a:solidFill>
              <a:effectLst/>
              <a:latin typeface="Segoe UI" panose="020B0502040204020203" pitchFamily="34" charset="0"/>
            </a:endParaRPr>
          </a:p>
          <a:p>
            <a:pPr algn="l" rtl="0" fontAlgn="base"/>
            <a:r>
              <a:rPr lang="en-US" sz="1200" b="0" i="0" u="none" strike="noStrike" dirty="0">
                <a:solidFill>
                  <a:schemeClr val="tx2"/>
                </a:solidFill>
                <a:effectLst/>
                <a:latin typeface="Calibri" panose="020F0502020204030204" pitchFamily="34" charset="0"/>
              </a:rPr>
              <a:t>BIHAR -813210,</a:t>
            </a:r>
            <a:r>
              <a:rPr lang="en-US" sz="1200" b="0" i="0" dirty="0">
                <a:solidFill>
                  <a:schemeClr val="tx2"/>
                </a:solidFill>
                <a:effectLst/>
                <a:latin typeface="Calibri" panose="020F0502020204030204" pitchFamily="34" charset="0"/>
              </a:rPr>
              <a:t>​</a:t>
            </a:r>
            <a:endParaRPr lang="en-US" sz="1200" b="0" i="0" dirty="0">
              <a:solidFill>
                <a:schemeClr val="tx2"/>
              </a:solidFill>
              <a:effectLst/>
              <a:latin typeface="Segoe UI" panose="020B0502040204020203" pitchFamily="34" charset="0"/>
            </a:endParaRPr>
          </a:p>
          <a:p>
            <a:pPr algn="l" rtl="0" fontAlgn="base"/>
            <a:r>
              <a:rPr lang="en-US" sz="1200" b="0" i="0" u="none" strike="noStrike" dirty="0">
                <a:solidFill>
                  <a:schemeClr val="tx2"/>
                </a:solidFill>
                <a:effectLst/>
                <a:latin typeface="Calibri" panose="020F0502020204030204" pitchFamily="34" charset="0"/>
              </a:rPr>
              <a:t>INDIA</a:t>
            </a:r>
            <a:endParaRPr lang="en-US" sz="1200" b="0" i="0" dirty="0">
              <a:solidFill>
                <a:schemeClr val="tx2"/>
              </a:solidFill>
              <a:effectLst/>
              <a:latin typeface="Segoe UI" panose="020B0502040204020203" pitchFamily="34" charset="0"/>
            </a:endParaRPr>
          </a:p>
          <a:p>
            <a:endParaRPr lang="en-US" sz="1200" dirty="0">
              <a:solidFill>
                <a:schemeClr val="tx2"/>
              </a:solidFill>
              <a:latin typeface="Calibri" panose="020F0502020204030204" pitchFamily="34" charset="0"/>
              <a:cs typeface="Calibri" panose="020F0502020204030204" pitchFamily="34" charset="0"/>
            </a:endParaRPr>
          </a:p>
        </p:txBody>
      </p:sp>
      <p:pic>
        <p:nvPicPr>
          <p:cNvPr id="18" name="Graphic 17" descr="Smart Phone with solid fill">
            <a:extLst>
              <a:ext uri="{FF2B5EF4-FFF2-40B4-BE49-F238E27FC236}">
                <a16:creationId xmlns:a16="http://schemas.microsoft.com/office/drawing/2014/main" id="{46DBE016-73D0-8B48-FE0A-59739B39E7B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16723" y="1332266"/>
            <a:ext cx="914400" cy="914400"/>
          </a:xfrm>
          <a:prstGeom prst="rect">
            <a:avLst/>
          </a:prstGeom>
        </p:spPr>
      </p:pic>
      <p:sp>
        <p:nvSpPr>
          <p:cNvPr id="32" name="Rectangle 31">
            <a:extLst>
              <a:ext uri="{FF2B5EF4-FFF2-40B4-BE49-F238E27FC236}">
                <a16:creationId xmlns:a16="http://schemas.microsoft.com/office/drawing/2014/main" id="{E94808CD-2313-CBF5-D243-7FB816907179}"/>
              </a:ext>
            </a:extLst>
          </p:cNvPr>
          <p:cNvSpPr/>
          <p:nvPr/>
        </p:nvSpPr>
        <p:spPr>
          <a:xfrm>
            <a:off x="7231123" y="1346753"/>
            <a:ext cx="3436877" cy="854193"/>
          </a:xfrm>
          <a:prstGeom prst="rect">
            <a:avLst/>
          </a:prstGeom>
          <a:noFill/>
          <a:ln>
            <a:solidFill>
              <a:schemeClr val="accent1">
                <a:shade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500" b="1" dirty="0">
                <a:solidFill>
                  <a:schemeClr val="accent2"/>
                </a:solidFill>
              </a:rPr>
              <a:t>09582289938</a:t>
            </a:r>
          </a:p>
          <a:p>
            <a:pPr algn="ctr"/>
            <a:r>
              <a:rPr lang="en-US" sz="1500" b="1" dirty="0">
                <a:solidFill>
                  <a:schemeClr val="accent2"/>
                </a:solidFill>
              </a:rPr>
              <a:t>09810232178</a:t>
            </a:r>
          </a:p>
          <a:p>
            <a:pPr algn="ctr"/>
            <a:r>
              <a:rPr lang="en-US" sz="1500" b="1" dirty="0">
                <a:solidFill>
                  <a:schemeClr val="accent2"/>
                </a:solidFill>
              </a:rPr>
              <a:t>09711205178</a:t>
            </a:r>
            <a:endParaRPr lang="en-IN" sz="1500" b="1" dirty="0">
              <a:solidFill>
                <a:schemeClr val="accent2"/>
              </a:solidFill>
            </a:endParaRPr>
          </a:p>
        </p:txBody>
      </p:sp>
      <p:pic>
        <p:nvPicPr>
          <p:cNvPr id="22" name="Graphic 21" descr="Email outline">
            <a:extLst>
              <a:ext uri="{FF2B5EF4-FFF2-40B4-BE49-F238E27FC236}">
                <a16:creationId xmlns:a16="http://schemas.microsoft.com/office/drawing/2014/main" id="{545F85F7-249D-1542-C017-84A61D226E5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316723" y="2711980"/>
            <a:ext cx="914400" cy="914400"/>
          </a:xfrm>
          <a:prstGeom prst="rect">
            <a:avLst/>
          </a:prstGeom>
        </p:spPr>
      </p:pic>
      <p:sp>
        <p:nvSpPr>
          <p:cNvPr id="33" name="Rectangle 32">
            <a:extLst>
              <a:ext uri="{FF2B5EF4-FFF2-40B4-BE49-F238E27FC236}">
                <a16:creationId xmlns:a16="http://schemas.microsoft.com/office/drawing/2014/main" id="{DFF6CC34-BBDF-BBDC-283C-96F9D52B7412}"/>
              </a:ext>
            </a:extLst>
          </p:cNvPr>
          <p:cNvSpPr/>
          <p:nvPr/>
        </p:nvSpPr>
        <p:spPr>
          <a:xfrm>
            <a:off x="7231124" y="2847413"/>
            <a:ext cx="3436876" cy="669600"/>
          </a:xfrm>
          <a:prstGeom prst="rect">
            <a:avLst/>
          </a:prstGeom>
          <a:noFill/>
          <a:ln>
            <a:solidFill>
              <a:schemeClr val="accent1">
                <a:shade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500" b="1" u="sng" dirty="0">
                <a:solidFill>
                  <a:schemeClr val="accent2"/>
                </a:solidFill>
                <a:hlinkClick r:id="rId10">
                  <a:extLst>
                    <a:ext uri="{A12FA001-AC4F-418D-AE19-62706E023703}">
                      <ahyp:hlinkClr xmlns:ahyp="http://schemas.microsoft.com/office/drawing/2018/hyperlinkcolor" val="tx"/>
                    </a:ext>
                  </a:extLst>
                </a:hlinkClick>
              </a:rPr>
              <a:t>E-Mail:</a:t>
            </a:r>
          </a:p>
          <a:p>
            <a:pPr algn="ctr"/>
            <a:r>
              <a:rPr lang="en-US" sz="1500" b="1" u="sng" dirty="0">
                <a:solidFill>
                  <a:schemeClr val="accent2"/>
                </a:solidFill>
                <a:hlinkClick r:id="rId10">
                  <a:extLst>
                    <a:ext uri="{A12FA001-AC4F-418D-AE19-62706E023703}">
                      <ahyp:hlinkClr xmlns:ahyp="http://schemas.microsoft.com/office/drawing/2018/hyperlinkcolor" val="tx"/>
                    </a:ext>
                  </a:extLst>
                </a:hlinkClick>
              </a:rPr>
              <a:t>info@cannlco.com</a:t>
            </a:r>
            <a:endParaRPr lang="en-US" sz="1500" b="1" u="sng" dirty="0">
              <a:solidFill>
                <a:schemeClr val="accent2"/>
              </a:solidFill>
            </a:endParaRPr>
          </a:p>
        </p:txBody>
      </p:sp>
      <p:pic>
        <p:nvPicPr>
          <p:cNvPr id="27" name="Graphic 26" descr="Internet outline">
            <a:extLst>
              <a:ext uri="{FF2B5EF4-FFF2-40B4-BE49-F238E27FC236}">
                <a16:creationId xmlns:a16="http://schemas.microsoft.com/office/drawing/2014/main" id="{B01D2413-22C0-1980-A96D-E4DE925C199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316723" y="4091694"/>
            <a:ext cx="914400" cy="914400"/>
          </a:xfrm>
          <a:prstGeom prst="rect">
            <a:avLst/>
          </a:prstGeom>
        </p:spPr>
      </p:pic>
      <p:sp>
        <p:nvSpPr>
          <p:cNvPr id="34" name="Rectangle 33">
            <a:extLst>
              <a:ext uri="{FF2B5EF4-FFF2-40B4-BE49-F238E27FC236}">
                <a16:creationId xmlns:a16="http://schemas.microsoft.com/office/drawing/2014/main" id="{5649B98B-932F-EC97-F367-8220A64FCFE2}"/>
              </a:ext>
            </a:extLst>
          </p:cNvPr>
          <p:cNvSpPr/>
          <p:nvPr/>
        </p:nvSpPr>
        <p:spPr>
          <a:xfrm>
            <a:off x="7335627" y="4163480"/>
            <a:ext cx="3332373" cy="669600"/>
          </a:xfrm>
          <a:prstGeom prst="rect">
            <a:avLst/>
          </a:prstGeom>
          <a:noFill/>
          <a:ln>
            <a:solidFill>
              <a:schemeClr val="accent1">
                <a:shade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IN" sz="1500" b="1" dirty="0">
                <a:solidFill>
                  <a:schemeClr val="accent2"/>
                </a:solidFill>
                <a:hlinkClick r:id="rId13">
                  <a:extLst>
                    <a:ext uri="{A12FA001-AC4F-418D-AE19-62706E023703}">
                      <ahyp:hlinkClr xmlns:ahyp="http://schemas.microsoft.com/office/drawing/2018/hyperlinkcolor" val="tx"/>
                    </a:ext>
                  </a:extLst>
                </a:hlinkClick>
              </a:rPr>
              <a:t>Website:</a:t>
            </a:r>
          </a:p>
          <a:p>
            <a:pPr algn="ctr"/>
            <a:r>
              <a:rPr lang="en-IN" sz="1500" b="1" dirty="0">
                <a:solidFill>
                  <a:schemeClr val="accent2"/>
                </a:solidFill>
                <a:hlinkClick r:id="rId13">
                  <a:extLst>
                    <a:ext uri="{A12FA001-AC4F-418D-AE19-62706E023703}">
                      <ahyp:hlinkClr xmlns:ahyp="http://schemas.microsoft.com/office/drawing/2018/hyperlinkcolor" val="tx"/>
                    </a:ext>
                  </a:extLst>
                </a:hlinkClick>
              </a:rPr>
              <a:t>http://www.navishnagpalandcompany.com/</a:t>
            </a:r>
            <a:endParaRPr lang="en-US" sz="1500" b="1" u="sng" dirty="0">
              <a:solidFill>
                <a:schemeClr val="accent2"/>
              </a:solidFill>
            </a:endParaRPr>
          </a:p>
        </p:txBody>
      </p:sp>
      <p:sp>
        <p:nvSpPr>
          <p:cNvPr id="35" name="Rectangle 34">
            <a:extLst>
              <a:ext uri="{FF2B5EF4-FFF2-40B4-BE49-F238E27FC236}">
                <a16:creationId xmlns:a16="http://schemas.microsoft.com/office/drawing/2014/main" id="{2DAF7360-204D-C3C4-F62B-DC4FA0370198}"/>
              </a:ext>
            </a:extLst>
          </p:cNvPr>
          <p:cNvSpPr/>
          <p:nvPr/>
        </p:nvSpPr>
        <p:spPr>
          <a:xfrm>
            <a:off x="6295102" y="5138608"/>
            <a:ext cx="4372898" cy="774252"/>
          </a:xfrm>
          <a:prstGeom prst="rect">
            <a:avLst/>
          </a:prstGeom>
          <a:noFill/>
          <a:ln>
            <a:solidFill>
              <a:schemeClr val="accent1">
                <a:shade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IN" sz="1500" b="1" dirty="0" err="1">
                <a:solidFill>
                  <a:schemeClr val="accent2"/>
                </a:solidFill>
                <a:hlinkClick r:id="rId13">
                  <a:extLst>
                    <a:ext uri="{A12FA001-AC4F-418D-AE19-62706E023703}">
                      <ahyp:hlinkClr xmlns:ahyp="http://schemas.microsoft.com/office/drawing/2018/hyperlinkcolor" val="tx"/>
                    </a:ext>
                  </a:extLst>
                </a:hlinkClick>
              </a:rPr>
              <a:t>Linkedin</a:t>
            </a:r>
            <a:r>
              <a:rPr lang="en-IN" sz="1500" b="1" dirty="0">
                <a:solidFill>
                  <a:schemeClr val="accent2"/>
                </a:solidFill>
                <a:hlinkClick r:id="rId13">
                  <a:extLst>
                    <a:ext uri="{A12FA001-AC4F-418D-AE19-62706E023703}">
                      <ahyp:hlinkClr xmlns:ahyp="http://schemas.microsoft.com/office/drawing/2018/hyperlinkcolor" val="tx"/>
                    </a:ext>
                  </a:extLst>
                </a:hlinkClick>
              </a:rPr>
              <a:t>:</a:t>
            </a:r>
          </a:p>
          <a:p>
            <a:r>
              <a:rPr lang="en-IN" sz="1500" b="1" i="0" u="none" strike="noStrike" baseline="0" dirty="0">
                <a:solidFill>
                  <a:schemeClr val="accent2"/>
                </a:solidFill>
              </a:rPr>
              <a:t>www.linkedin.com/in/navish-nagpal-and-company-3592a31b4</a:t>
            </a:r>
          </a:p>
        </p:txBody>
      </p:sp>
    </p:spTree>
    <p:extLst>
      <p:ext uri="{BB962C8B-B14F-4D97-AF65-F5344CB8AC3E}">
        <p14:creationId xmlns:p14="http://schemas.microsoft.com/office/powerpoint/2010/main" val="706661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object 6"/>
          <p:cNvPicPr/>
          <p:nvPr/>
        </p:nvPicPr>
        <p:blipFill>
          <a:blip r:embed="rId3" cstate="print"/>
          <a:stretch>
            <a:fillRect/>
          </a:stretch>
        </p:blipFill>
        <p:spPr>
          <a:xfrm>
            <a:off x="1524000" y="685800"/>
            <a:ext cx="9144000" cy="45720"/>
          </a:xfrm>
          <a:prstGeom prst="rect">
            <a:avLst/>
          </a:prstGeom>
        </p:spPr>
      </p:pic>
      <p:sp>
        <p:nvSpPr>
          <p:cNvPr id="7" name="object 7"/>
          <p:cNvSpPr txBox="1">
            <a:spLocks noGrp="1"/>
          </p:cNvSpPr>
          <p:nvPr>
            <p:ph type="title"/>
          </p:nvPr>
        </p:nvSpPr>
        <p:spPr>
          <a:xfrm>
            <a:off x="1692655" y="269876"/>
            <a:ext cx="2000250" cy="422275"/>
          </a:xfrm>
          <a:prstGeom prst="rect">
            <a:avLst/>
          </a:prstGeom>
        </p:spPr>
        <p:txBody>
          <a:bodyPr vert="horz" wrap="square" lIns="0" tIns="12700" rIns="0" bIns="0" rtlCol="0">
            <a:spAutoFit/>
          </a:bodyPr>
          <a:lstStyle/>
          <a:p>
            <a:pPr marL="12700">
              <a:spcBef>
                <a:spcPts val="100"/>
              </a:spcBef>
            </a:pPr>
            <a:r>
              <a:rPr sz="2600" i="1" dirty="0">
                <a:latin typeface="Segoe UI"/>
                <a:cs typeface="Segoe UI"/>
              </a:rPr>
              <a:t>About</a:t>
            </a:r>
            <a:r>
              <a:rPr sz="2600" i="1" spc="-45" dirty="0">
                <a:latin typeface="Segoe UI"/>
                <a:cs typeface="Segoe UI"/>
              </a:rPr>
              <a:t> </a:t>
            </a:r>
            <a:r>
              <a:rPr lang="en-IN" sz="2600" i="1" spc="-20" dirty="0">
                <a:latin typeface="Segoe UI"/>
                <a:cs typeface="Segoe UI"/>
              </a:rPr>
              <a:t>US</a:t>
            </a:r>
            <a:endParaRPr sz="2600" dirty="0">
              <a:latin typeface="Segoe UI"/>
              <a:cs typeface="Segoe UI"/>
            </a:endParaRPr>
          </a:p>
        </p:txBody>
      </p:sp>
      <p:sp>
        <p:nvSpPr>
          <p:cNvPr id="10" name="Rectangle 9">
            <a:extLst>
              <a:ext uri="{FF2B5EF4-FFF2-40B4-BE49-F238E27FC236}">
                <a16:creationId xmlns:a16="http://schemas.microsoft.com/office/drawing/2014/main" id="{1136C58B-FABF-0ABA-1F55-5F3894588503}"/>
              </a:ext>
            </a:extLst>
          </p:cNvPr>
          <p:cNvSpPr/>
          <p:nvPr/>
        </p:nvSpPr>
        <p:spPr>
          <a:xfrm>
            <a:off x="1524000" y="1108075"/>
            <a:ext cx="9266583" cy="5262979"/>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rgbClr val="000000"/>
                </a:solidFill>
                <a:effectLst/>
                <a:uLnTx/>
                <a:uFillTx/>
                <a:ea typeface="+mn-ea"/>
                <a:cs typeface="+mn-cs"/>
              </a:rPr>
              <a:t>Navish Nagpal &amp; Company (NNnC) is a Chartered Accountant Partnership Firm registered with :-</a:t>
            </a:r>
          </a:p>
          <a:p>
            <a:pPr marL="857250" marR="0" lvl="1" indent="-4000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IN" sz="1600" b="0" i="0" u="none" strike="noStrike" kern="1200" cap="none" spc="0" normalizeH="0" baseline="0" noProof="0" dirty="0">
              <a:ln>
                <a:noFill/>
              </a:ln>
              <a:solidFill>
                <a:srgbClr val="000000"/>
              </a:solidFill>
              <a:effectLst/>
              <a:uLnTx/>
              <a:uFillTx/>
              <a:ea typeface="+mn-ea"/>
              <a:cs typeface="+mn-cs"/>
            </a:endParaRPr>
          </a:p>
          <a:p>
            <a:pPr marL="1314450" marR="0" lvl="2" indent="-400050" algn="l" defTabSz="914400" rtl="0" eaLnBrk="1" fontAlgn="auto" latinLnBrk="0" hangingPunct="1">
              <a:lnSpc>
                <a:spcPct val="100000"/>
              </a:lnSpc>
              <a:spcBef>
                <a:spcPts val="0"/>
              </a:spcBef>
              <a:spcAft>
                <a:spcPts val="0"/>
              </a:spcAft>
              <a:buClrTx/>
              <a:buSzTx/>
              <a:buFont typeface="+mj-lt"/>
              <a:buAutoNum type="alphaLcPeriod"/>
              <a:tabLst/>
              <a:defRPr/>
            </a:pPr>
            <a:r>
              <a:rPr kumimoji="0" lang="en-IN" sz="1600" b="0" i="0" u="none" strike="noStrike" kern="1200" cap="none" spc="0" normalizeH="0" baseline="0" noProof="0" dirty="0">
                <a:ln>
                  <a:noFill/>
                </a:ln>
                <a:solidFill>
                  <a:srgbClr val="000000"/>
                </a:solidFill>
                <a:effectLst/>
                <a:uLnTx/>
                <a:uFillTx/>
                <a:ea typeface="+mn-ea"/>
                <a:cs typeface="+mn-cs"/>
              </a:rPr>
              <a:t>The Institute of Chartered Accountants of India (ICAI)</a:t>
            </a:r>
          </a:p>
          <a:p>
            <a:pPr marL="1314450" marR="0" lvl="2" indent="-400050" algn="l" defTabSz="914400" rtl="0" eaLnBrk="1" fontAlgn="auto" latinLnBrk="0" hangingPunct="1">
              <a:lnSpc>
                <a:spcPct val="100000"/>
              </a:lnSpc>
              <a:spcBef>
                <a:spcPts val="0"/>
              </a:spcBef>
              <a:spcAft>
                <a:spcPts val="0"/>
              </a:spcAft>
              <a:buClrTx/>
              <a:buSzTx/>
              <a:buFont typeface="+mj-lt"/>
              <a:buAutoNum type="alphaLcPeriod"/>
              <a:tabLst/>
              <a:defRPr/>
            </a:pPr>
            <a:r>
              <a:rPr kumimoji="0" lang="en-IN" sz="1600" b="0" i="0" u="none" strike="noStrike" kern="1200" cap="none" spc="0" normalizeH="0" baseline="0" noProof="0" dirty="0">
                <a:ln>
                  <a:noFill/>
                </a:ln>
                <a:solidFill>
                  <a:srgbClr val="000000"/>
                </a:solidFill>
                <a:effectLst/>
                <a:uLnTx/>
                <a:uFillTx/>
                <a:ea typeface="+mn-ea"/>
                <a:cs typeface="+mn-cs"/>
              </a:rPr>
              <a:t>Reserve Bank of India (RBI)</a:t>
            </a:r>
          </a:p>
          <a:p>
            <a:pPr marL="1314450" marR="0" lvl="2" indent="-400050" algn="l" defTabSz="914400" rtl="0" eaLnBrk="1" fontAlgn="auto" latinLnBrk="0" hangingPunct="1">
              <a:lnSpc>
                <a:spcPct val="100000"/>
              </a:lnSpc>
              <a:spcBef>
                <a:spcPts val="0"/>
              </a:spcBef>
              <a:spcAft>
                <a:spcPts val="0"/>
              </a:spcAft>
              <a:buClrTx/>
              <a:buSzTx/>
              <a:buFont typeface="+mj-lt"/>
              <a:buAutoNum type="alphaLcPeriod"/>
              <a:tabLst/>
              <a:defRPr/>
            </a:pPr>
            <a:r>
              <a:rPr kumimoji="0" lang="en-US" sz="1600" b="0" i="0" u="none" strike="noStrike" kern="1200" cap="none" spc="0" normalizeH="0" baseline="0" noProof="0" dirty="0">
                <a:ln>
                  <a:noFill/>
                </a:ln>
                <a:solidFill>
                  <a:srgbClr val="000000"/>
                </a:solidFill>
                <a:effectLst/>
                <a:uLnTx/>
                <a:uFillTx/>
                <a:ea typeface="+mn-ea"/>
                <a:cs typeface="+mn-cs"/>
              </a:rPr>
              <a:t>Comptroller and Auditor General of India (CAG)</a:t>
            </a:r>
            <a:endParaRPr kumimoji="0" lang="en-IN" sz="1600" b="0" i="0" u="none" strike="noStrike" kern="1200" cap="none" spc="0" normalizeH="0" baseline="0" noProof="0" dirty="0">
              <a:ln>
                <a:noFill/>
              </a:ln>
              <a:solidFill>
                <a:srgbClr val="000000"/>
              </a:solidFill>
              <a:effectLst/>
              <a:uLnTx/>
              <a:uFillTx/>
              <a:ea typeface="+mn-ea"/>
              <a:cs typeface="+mn-cs"/>
            </a:endParaRPr>
          </a:p>
          <a:p>
            <a:pPr lvl="1"/>
            <a:endParaRPr lang="en-IN" sz="1600" dirty="0">
              <a:solidFill>
                <a:srgbClr val="000000"/>
              </a:solidFill>
            </a:endParaRPr>
          </a:p>
          <a:p>
            <a:pPr lvl="1"/>
            <a:r>
              <a:rPr kumimoji="0" lang="en-US" sz="1600" b="0" i="0" u="none" strike="noStrike" kern="1200" cap="none" spc="0" normalizeH="0" baseline="0" noProof="0" dirty="0">
                <a:ln>
                  <a:noFill/>
                </a:ln>
                <a:solidFill>
                  <a:srgbClr val="000000"/>
                </a:solidFill>
                <a:effectLst/>
                <a:uLnTx/>
                <a:uFillTx/>
                <a:ea typeface="+mn-ea"/>
                <a:cs typeface="+mn-cs"/>
              </a:rPr>
              <a:t>We have been offering multitude of services in </a:t>
            </a:r>
          </a:p>
          <a:p>
            <a:pPr lvl="1"/>
            <a:endParaRPr kumimoji="0" lang="en-US" sz="1600" b="0" i="0" u="none" strike="noStrike" kern="1200" cap="none" spc="0" normalizeH="0" baseline="0" noProof="0" dirty="0">
              <a:ln>
                <a:noFill/>
              </a:ln>
              <a:solidFill>
                <a:srgbClr val="000000"/>
              </a:solidFill>
              <a:effectLst/>
              <a:uLnTx/>
              <a:uFillTx/>
              <a:ea typeface="+mn-ea"/>
              <a:cs typeface="+mn-cs"/>
            </a:endParaRPr>
          </a:p>
          <a:p>
            <a:pPr marL="800100" lvl="1" indent="-342900">
              <a:buFont typeface="+mj-lt"/>
              <a:buAutoNum type="alphaLcPeriod"/>
            </a:pPr>
            <a:r>
              <a:rPr lang="en-IN" sz="1600" dirty="0">
                <a:solidFill>
                  <a:srgbClr val="000000"/>
                </a:solidFill>
              </a:rPr>
              <a:t>Audit &amp; Assurance</a:t>
            </a:r>
          </a:p>
          <a:p>
            <a:pPr marL="800100" lvl="1" indent="-342900">
              <a:buFont typeface="+mj-lt"/>
              <a:buAutoNum type="alphaLcPeriod"/>
            </a:pPr>
            <a:r>
              <a:rPr lang="en-IN" sz="1600" dirty="0">
                <a:solidFill>
                  <a:srgbClr val="000000"/>
                </a:solidFill>
              </a:rPr>
              <a:t>Consultancy &amp; Management</a:t>
            </a:r>
          </a:p>
          <a:p>
            <a:pPr marL="800100" lvl="1" indent="-342900">
              <a:buFont typeface="+mj-lt"/>
              <a:buAutoNum type="alphaLcPeriod"/>
            </a:pPr>
            <a:r>
              <a:rPr lang="en-IN" sz="1600" dirty="0">
                <a:solidFill>
                  <a:srgbClr val="000000"/>
                </a:solidFill>
              </a:rPr>
              <a:t>Due Diligence Reviews</a:t>
            </a:r>
          </a:p>
          <a:p>
            <a:pPr marL="800100" lvl="1" indent="-342900">
              <a:buFont typeface="+mj-lt"/>
              <a:buAutoNum type="alphaLcPeriod"/>
            </a:pPr>
            <a:r>
              <a:rPr lang="en-IN" sz="1600" dirty="0">
                <a:solidFill>
                  <a:srgbClr val="000000"/>
                </a:solidFill>
              </a:rPr>
              <a:t>Virtual CFO &amp; Other Finance Outsource Services</a:t>
            </a:r>
          </a:p>
          <a:p>
            <a:pPr marL="800100" lvl="1" indent="-342900">
              <a:buFont typeface="+mj-lt"/>
              <a:buAutoNum type="alphaLcPeriod"/>
            </a:pPr>
            <a:r>
              <a:rPr lang="en-IN" sz="1600" dirty="0">
                <a:solidFill>
                  <a:srgbClr val="000000"/>
                </a:solidFill>
              </a:rPr>
              <a:t>Tax Planning &amp; Tax Management</a:t>
            </a:r>
          </a:p>
          <a:p>
            <a:pPr marL="800100" lvl="1" indent="-342900">
              <a:buFont typeface="+mj-lt"/>
              <a:buAutoNum type="alphaLcPeriod"/>
            </a:pPr>
            <a:r>
              <a:rPr lang="en-IN" sz="1600" dirty="0">
                <a:solidFill>
                  <a:srgbClr val="000000"/>
                </a:solidFill>
              </a:rPr>
              <a:t>ROC Compliances &amp; Miscellaneous Company Matters</a:t>
            </a:r>
          </a:p>
          <a:p>
            <a:pPr lvl="1"/>
            <a:endParaRPr kumimoji="0" lang="en-IN" sz="1600" b="0" i="0" u="none" strike="noStrike" kern="1200" cap="none" spc="0" normalizeH="0" baseline="0" noProof="0" dirty="0">
              <a:ln>
                <a:noFill/>
              </a:ln>
              <a:solidFill>
                <a:srgbClr val="000000"/>
              </a:solidFill>
              <a:effectLst/>
              <a:uLnTx/>
              <a:uFillTx/>
              <a:ea typeface="+mn-ea"/>
              <a:cs typeface="+mn-cs"/>
            </a:endParaRPr>
          </a:p>
          <a:p>
            <a:pPr lvl="1"/>
            <a:r>
              <a:rPr kumimoji="0" lang="en-US" sz="1600" b="0" i="0" u="none" strike="noStrike" kern="1200" cap="none" spc="0" normalizeH="0" baseline="0" noProof="0" dirty="0">
                <a:ln>
                  <a:noFill/>
                </a:ln>
                <a:solidFill>
                  <a:srgbClr val="000000"/>
                </a:solidFill>
                <a:effectLst/>
                <a:uLnTx/>
                <a:uFillTx/>
                <a:ea typeface="+mn-ea"/>
                <a:cs typeface="+mn-cs"/>
              </a:rPr>
              <a:t>under one roof since 29 years. The firm is having  a team of 45 members including </a:t>
            </a:r>
            <a:r>
              <a:rPr lang="en-US" sz="1600" dirty="0">
                <a:solidFill>
                  <a:srgbClr val="000000"/>
                </a:solidFill>
              </a:rPr>
              <a:t>Certified </a:t>
            </a:r>
            <a:r>
              <a:rPr kumimoji="0" lang="en-US" sz="1600" b="0" i="0" u="none" strike="noStrike" kern="1200" cap="none" spc="0" normalizeH="0" baseline="0" noProof="0" dirty="0">
                <a:ln>
                  <a:noFill/>
                </a:ln>
                <a:solidFill>
                  <a:srgbClr val="000000"/>
                </a:solidFill>
                <a:effectLst/>
                <a:uLnTx/>
                <a:uFillTx/>
                <a:ea typeface="+mn-ea"/>
                <a:cs typeface="+mn-cs"/>
              </a:rPr>
              <a:t>Chartered </a:t>
            </a:r>
            <a:r>
              <a:rPr lang="en-US" sz="1600" dirty="0">
                <a:solidFill>
                  <a:srgbClr val="000000"/>
                </a:solidFill>
              </a:rPr>
              <a:t>A</a:t>
            </a:r>
            <a:r>
              <a:rPr kumimoji="0" lang="en-US" sz="1600" b="0" i="0" u="none" strike="noStrike" kern="1200" cap="none" spc="0" normalizeH="0" baseline="0" noProof="0" dirty="0" err="1">
                <a:ln>
                  <a:noFill/>
                </a:ln>
                <a:solidFill>
                  <a:srgbClr val="000000"/>
                </a:solidFill>
                <a:effectLst/>
                <a:uLnTx/>
                <a:uFillTx/>
                <a:ea typeface="+mn-ea"/>
                <a:cs typeface="+mn-cs"/>
              </a:rPr>
              <a:t>ccountants</a:t>
            </a:r>
            <a:r>
              <a:rPr kumimoji="0" lang="en-US" sz="1600" b="0" i="0" u="none" strike="noStrike" kern="1200" cap="none" spc="0" normalizeH="0" baseline="0" noProof="0" dirty="0">
                <a:ln>
                  <a:noFill/>
                </a:ln>
                <a:solidFill>
                  <a:srgbClr val="000000"/>
                </a:solidFill>
                <a:effectLst/>
                <a:uLnTx/>
                <a:uFillTx/>
                <a:ea typeface="+mn-ea"/>
                <a:cs typeface="+mn-cs"/>
              </a:rPr>
              <a:t> </a:t>
            </a:r>
            <a:r>
              <a:rPr lang="en-US" sz="1600" dirty="0">
                <a:solidFill>
                  <a:srgbClr val="000000"/>
                </a:solidFill>
              </a:rPr>
              <a:t>, </a:t>
            </a:r>
            <a:r>
              <a:rPr kumimoji="0" lang="en-US" sz="1600" b="0" i="0" u="none" strike="noStrike" kern="1200" cap="none" spc="0" normalizeH="0" baseline="0" noProof="0" dirty="0">
                <a:ln>
                  <a:noFill/>
                </a:ln>
                <a:solidFill>
                  <a:srgbClr val="000000"/>
                </a:solidFill>
                <a:effectLst/>
                <a:uLnTx/>
                <a:uFillTx/>
                <a:ea typeface="+mn-ea"/>
                <a:cs typeface="+mn-cs"/>
              </a:rPr>
              <a:t>Subject matter experts, qualified executives and articles who assist to provide the best &amp; satisfactory services all the times. We are ISO 9001:2015 certified </a:t>
            </a:r>
            <a:r>
              <a:rPr kumimoji="0" lang="en-US" sz="1600" b="0" i="0" u="none" strike="noStrike" kern="1200" cap="none" spc="0" normalizeH="0" baseline="0" noProof="0">
                <a:ln>
                  <a:noFill/>
                </a:ln>
                <a:solidFill>
                  <a:srgbClr val="000000"/>
                </a:solidFill>
                <a:effectLst/>
                <a:uLnTx/>
                <a:uFillTx/>
                <a:ea typeface="+mn-ea"/>
                <a:cs typeface="+mn-cs"/>
              </a:rPr>
              <a:t>company.</a:t>
            </a:r>
            <a:endParaRPr kumimoji="0" lang="en-US" sz="1600" b="0" i="0" u="none" strike="noStrike" kern="1200" cap="none" spc="0" normalizeH="0" baseline="0" noProof="0" dirty="0">
              <a:ln>
                <a:noFill/>
              </a:ln>
              <a:solidFill>
                <a:srgbClr val="000000"/>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ea typeface="+mn-ea"/>
              <a:cs typeface="+mn-cs"/>
            </a:endParaRPr>
          </a:p>
          <a:p>
            <a:pPr>
              <a:defRPr/>
            </a:pPr>
            <a:r>
              <a:rPr kumimoji="0" lang="en-US" sz="1600" b="0" i="0" u="none" strike="noStrike" kern="1200" cap="none" spc="0" normalizeH="0" baseline="0" noProof="0" dirty="0">
                <a:ln>
                  <a:noFill/>
                </a:ln>
                <a:solidFill>
                  <a:srgbClr val="000000"/>
                </a:solidFill>
                <a:effectLst/>
                <a:uLnTx/>
                <a:uFillTx/>
                <a:ea typeface="+mn-ea"/>
                <a:cs typeface="+mn-cs"/>
              </a:rPr>
              <a:t>We have been serving clients from across various </a:t>
            </a:r>
            <a:r>
              <a:rPr lang="en-US" sz="1600" dirty="0">
                <a:solidFill>
                  <a:srgbClr val="000000"/>
                </a:solidFill>
              </a:rPr>
              <a:t>businesses</a:t>
            </a:r>
            <a:r>
              <a:rPr kumimoji="0" lang="en-US" sz="1600" b="0" i="0" u="none" strike="noStrike" kern="1200" cap="none" spc="0" normalizeH="0" baseline="0" noProof="0" dirty="0">
                <a:ln>
                  <a:noFill/>
                </a:ln>
                <a:solidFill>
                  <a:srgbClr val="000000"/>
                </a:solidFill>
                <a:effectLst/>
                <a:uLnTx/>
                <a:uFillTx/>
                <a:ea typeface="+mn-ea"/>
                <a:cs typeface="+mn-cs"/>
              </a:rPr>
              <a:t> and believe in providing comprehensive solutions to assist </a:t>
            </a:r>
            <a:r>
              <a:rPr lang="en-US" sz="1600" dirty="0">
                <a:solidFill>
                  <a:srgbClr val="000000"/>
                </a:solidFill>
              </a:rPr>
              <a:t>our </a:t>
            </a:r>
            <a:r>
              <a:rPr kumimoji="0" lang="en-US" sz="1600" b="0" i="0" u="none" strike="noStrike" kern="1200" cap="none" spc="0" normalizeH="0" baseline="0" noProof="0" dirty="0">
                <a:ln>
                  <a:noFill/>
                </a:ln>
                <a:solidFill>
                  <a:srgbClr val="000000"/>
                </a:solidFill>
                <a:effectLst/>
                <a:uLnTx/>
                <a:uFillTx/>
                <a:ea typeface="+mn-ea"/>
                <a:cs typeface="+mn-cs"/>
              </a:rPr>
              <a:t>clients in meeting the challenges of a dynamic business environment.</a:t>
            </a:r>
            <a:endParaRPr kumimoji="0" lang="en-IN" sz="16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934253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red and white sign&#10;&#10;Description automatically generated with low confidence">
            <a:extLst>
              <a:ext uri="{FF2B5EF4-FFF2-40B4-BE49-F238E27FC236}">
                <a16:creationId xmlns:a16="http://schemas.microsoft.com/office/drawing/2014/main" id="{53203239-611E-9D3D-590C-CCF1E087230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049518" y="1450428"/>
            <a:ext cx="7503218" cy="3376448"/>
          </a:xfrm>
          <a:prstGeom prst="ellipse">
            <a:avLst/>
          </a:prstGeom>
          <a:ln>
            <a:noFill/>
          </a:ln>
          <a:effectLst>
            <a:softEdge rad="112500"/>
          </a:effectLst>
        </p:spPr>
      </p:pic>
    </p:spTree>
    <p:extLst>
      <p:ext uri="{BB962C8B-B14F-4D97-AF65-F5344CB8AC3E}">
        <p14:creationId xmlns:p14="http://schemas.microsoft.com/office/powerpoint/2010/main" val="1558360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7">
            <a:extLst>
              <a:ext uri="{FF2B5EF4-FFF2-40B4-BE49-F238E27FC236}">
                <a16:creationId xmlns:a16="http://schemas.microsoft.com/office/drawing/2014/main" id="{9C53BE9F-12B5-C5CA-AE2C-781103775FBF}"/>
              </a:ext>
            </a:extLst>
          </p:cNvPr>
          <p:cNvSpPr txBox="1">
            <a:spLocks noGrp="1"/>
          </p:cNvSpPr>
          <p:nvPr>
            <p:ph type="title"/>
          </p:nvPr>
        </p:nvSpPr>
        <p:spPr>
          <a:xfrm>
            <a:off x="1692655" y="269876"/>
            <a:ext cx="4203648" cy="412934"/>
          </a:xfrm>
          <a:prstGeom prst="rect">
            <a:avLst/>
          </a:prstGeom>
        </p:spPr>
        <p:txBody>
          <a:bodyPr vert="horz" wrap="square" lIns="0" tIns="12700" rIns="0" bIns="0" rtlCol="0">
            <a:spAutoFit/>
          </a:bodyPr>
          <a:lstStyle/>
          <a:p>
            <a:pPr marL="12700">
              <a:spcBef>
                <a:spcPts val="100"/>
              </a:spcBef>
            </a:pPr>
            <a:r>
              <a:rPr lang="en-IN" sz="2600" i="1" dirty="0">
                <a:latin typeface="+mj-lt"/>
                <a:cs typeface="Segoe UI"/>
              </a:rPr>
              <a:t>Mission Vision Values</a:t>
            </a:r>
            <a:endParaRPr sz="2600" dirty="0">
              <a:latin typeface="+mj-lt"/>
              <a:cs typeface="Segoe UI"/>
            </a:endParaRPr>
          </a:p>
        </p:txBody>
      </p:sp>
      <p:pic>
        <p:nvPicPr>
          <p:cNvPr id="4" name="object 6">
            <a:extLst>
              <a:ext uri="{FF2B5EF4-FFF2-40B4-BE49-F238E27FC236}">
                <a16:creationId xmlns:a16="http://schemas.microsoft.com/office/drawing/2014/main" id="{BE6EF178-2BE8-563A-FD4B-CFCFFA591E1A}"/>
              </a:ext>
            </a:extLst>
          </p:cNvPr>
          <p:cNvPicPr/>
          <p:nvPr/>
        </p:nvPicPr>
        <p:blipFill>
          <a:blip r:embed="rId2" cstate="print"/>
          <a:stretch>
            <a:fillRect/>
          </a:stretch>
        </p:blipFill>
        <p:spPr>
          <a:xfrm>
            <a:off x="1524000" y="685800"/>
            <a:ext cx="9144000" cy="45720"/>
          </a:xfrm>
          <a:prstGeom prst="rect">
            <a:avLst/>
          </a:prstGeom>
        </p:spPr>
      </p:pic>
      <p:graphicFrame>
        <p:nvGraphicFramePr>
          <p:cNvPr id="5" name="Diagram 4">
            <a:extLst>
              <a:ext uri="{FF2B5EF4-FFF2-40B4-BE49-F238E27FC236}">
                <a16:creationId xmlns:a16="http://schemas.microsoft.com/office/drawing/2014/main" id="{E2A3D765-059C-67DA-61B3-E4A38F002DEC}"/>
              </a:ext>
            </a:extLst>
          </p:cNvPr>
          <p:cNvGraphicFramePr/>
          <p:nvPr/>
        </p:nvGraphicFramePr>
        <p:xfrm>
          <a:off x="5595882" y="1371304"/>
          <a:ext cx="5072993" cy="3857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119E685B-FD08-9443-DE02-0FED93775BFB}"/>
              </a:ext>
            </a:extLst>
          </p:cNvPr>
          <p:cNvSpPr txBox="1"/>
          <p:nvPr/>
        </p:nvSpPr>
        <p:spPr>
          <a:xfrm>
            <a:off x="1523125" y="1592026"/>
            <a:ext cx="4698999" cy="4708981"/>
          </a:xfrm>
          <a:prstGeom prst="rect">
            <a:avLst/>
          </a:prstGeom>
          <a:noFill/>
        </p:spPr>
        <p:txBody>
          <a:bodyPr wrap="square">
            <a:spAutoFit/>
          </a:bodyPr>
          <a:lstStyle/>
          <a:p>
            <a:pPr marL="285750" indent="-285750">
              <a:buFont typeface="Wingdings" panose="05000000000000000000" pitchFamily="2" charset="2"/>
              <a:buChar char="v"/>
            </a:pPr>
            <a:r>
              <a:rPr lang="en-US" sz="2000" dirty="0">
                <a:solidFill>
                  <a:srgbClr val="C00000"/>
                </a:solidFill>
              </a:rPr>
              <a:t>Mission : </a:t>
            </a:r>
            <a:r>
              <a:rPr lang="en-US" sz="1600" b="0" i="0" dirty="0">
                <a:effectLst/>
              </a:rPr>
              <a:t>Exceeding the expectation of our clients by consistently rendering quality services and becoming one of the top consulting firms in India.</a:t>
            </a:r>
          </a:p>
          <a:p>
            <a:endParaRPr lang="en-US" sz="1600" dirty="0">
              <a:latin typeface="Open Sans" panose="020B0606030504020204" pitchFamily="34" charset="0"/>
            </a:endParaRPr>
          </a:p>
          <a:p>
            <a:pPr marL="285750" indent="-285750">
              <a:buFont typeface="Wingdings" panose="05000000000000000000" pitchFamily="2" charset="2"/>
              <a:buChar char="v"/>
            </a:pPr>
            <a:r>
              <a:rPr lang="en-US" sz="2000" dirty="0">
                <a:solidFill>
                  <a:srgbClr val="C00000"/>
                </a:solidFill>
              </a:rPr>
              <a:t>Vision : </a:t>
            </a:r>
            <a:r>
              <a:rPr lang="en-US" sz="1600" b="0" i="0" dirty="0">
                <a:effectLst/>
              </a:rPr>
              <a:t>To be the most reputed, independent Chartered Accountants firm delivering quality services to our clients while providing a work environment where our firm members evolve professionally and can be responsible members of our community. </a:t>
            </a:r>
          </a:p>
          <a:p>
            <a:endParaRPr lang="en-US" sz="1600" dirty="0"/>
          </a:p>
          <a:p>
            <a:pPr marL="285750" indent="-285750">
              <a:buFont typeface="Wingdings" panose="05000000000000000000" pitchFamily="2" charset="2"/>
              <a:buChar char="v"/>
            </a:pPr>
            <a:r>
              <a:rPr lang="en-US" sz="2000" dirty="0">
                <a:solidFill>
                  <a:srgbClr val="C00000"/>
                </a:solidFill>
              </a:rPr>
              <a:t>Values : </a:t>
            </a:r>
            <a:r>
              <a:rPr lang="en-US" sz="1600" dirty="0"/>
              <a:t>We work as a team and share knowledge for continuous improvement, learning and innovation.</a:t>
            </a:r>
          </a:p>
          <a:p>
            <a:pPr marL="285750" indent="-285750">
              <a:buFont typeface="Wingdings" panose="05000000000000000000" pitchFamily="2" charset="2"/>
              <a:buChar char="v"/>
            </a:pPr>
            <a:endParaRPr lang="en-US" sz="1600" dirty="0"/>
          </a:p>
          <a:p>
            <a:pPr marL="285750" indent="-285750">
              <a:buFont typeface="Wingdings" panose="05000000000000000000" pitchFamily="2" charset="2"/>
              <a:buChar char="v"/>
            </a:pPr>
            <a:endParaRPr lang="en-US" sz="1600" dirty="0"/>
          </a:p>
          <a:p>
            <a:pPr marL="285750" indent="-285750">
              <a:buFont typeface="Wingdings" panose="05000000000000000000" pitchFamily="2" charset="2"/>
              <a:buChar char="v"/>
            </a:pPr>
            <a:endParaRPr lang="en-IN" sz="1600" dirty="0"/>
          </a:p>
        </p:txBody>
      </p:sp>
      <p:pic>
        <p:nvPicPr>
          <p:cNvPr id="9" name="Graphic 8" descr="Users">
            <a:extLst>
              <a:ext uri="{FF2B5EF4-FFF2-40B4-BE49-F238E27FC236}">
                <a16:creationId xmlns:a16="http://schemas.microsoft.com/office/drawing/2014/main" id="{18561221-74C3-B1A2-FC80-FCF5CD7BAED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930696" y="3426372"/>
            <a:ext cx="914400" cy="914400"/>
          </a:xfrm>
          <a:prstGeom prst="rect">
            <a:avLst/>
          </a:prstGeom>
        </p:spPr>
      </p:pic>
      <p:pic>
        <p:nvPicPr>
          <p:cNvPr id="11" name="Graphic 10" descr="Bullseye">
            <a:extLst>
              <a:ext uri="{FF2B5EF4-FFF2-40B4-BE49-F238E27FC236}">
                <a16:creationId xmlns:a16="http://schemas.microsoft.com/office/drawing/2014/main" id="{A55C3686-A546-C2A7-9F0A-7712CB29222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724225" y="2057400"/>
            <a:ext cx="914400" cy="914400"/>
          </a:xfrm>
          <a:prstGeom prst="rect">
            <a:avLst/>
          </a:prstGeom>
        </p:spPr>
      </p:pic>
      <p:pic>
        <p:nvPicPr>
          <p:cNvPr id="13" name="Graphic 12" descr="Eye">
            <a:extLst>
              <a:ext uri="{FF2B5EF4-FFF2-40B4-BE49-F238E27FC236}">
                <a16:creationId xmlns:a16="http://schemas.microsoft.com/office/drawing/2014/main" id="{22A18670-4377-AA8D-4E05-EDBC4C681C7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530895" y="3510452"/>
            <a:ext cx="914400" cy="914400"/>
          </a:xfrm>
          <a:prstGeom prst="rect">
            <a:avLst/>
          </a:prstGeom>
        </p:spPr>
      </p:pic>
    </p:spTree>
    <p:extLst>
      <p:ext uri="{BB962C8B-B14F-4D97-AF65-F5344CB8AC3E}">
        <p14:creationId xmlns:p14="http://schemas.microsoft.com/office/powerpoint/2010/main" val="3770584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object 6"/>
          <p:cNvPicPr/>
          <p:nvPr/>
        </p:nvPicPr>
        <p:blipFill>
          <a:blip r:embed="rId3" cstate="print"/>
          <a:stretch>
            <a:fillRect/>
          </a:stretch>
        </p:blipFill>
        <p:spPr>
          <a:xfrm>
            <a:off x="1524000" y="685800"/>
            <a:ext cx="9144000" cy="45720"/>
          </a:xfrm>
          <a:prstGeom prst="rect">
            <a:avLst/>
          </a:prstGeom>
        </p:spPr>
      </p:pic>
      <p:sp>
        <p:nvSpPr>
          <p:cNvPr id="7" name="object 7"/>
          <p:cNvSpPr txBox="1">
            <a:spLocks noGrp="1"/>
          </p:cNvSpPr>
          <p:nvPr>
            <p:ph type="title"/>
          </p:nvPr>
        </p:nvSpPr>
        <p:spPr>
          <a:xfrm>
            <a:off x="1692655" y="269876"/>
            <a:ext cx="2000250" cy="422275"/>
          </a:xfrm>
          <a:prstGeom prst="rect">
            <a:avLst/>
          </a:prstGeom>
        </p:spPr>
        <p:txBody>
          <a:bodyPr vert="horz" wrap="square" lIns="0" tIns="12700" rIns="0" bIns="0" rtlCol="0">
            <a:spAutoFit/>
          </a:bodyPr>
          <a:lstStyle/>
          <a:p>
            <a:pPr marL="12700">
              <a:spcBef>
                <a:spcPts val="100"/>
              </a:spcBef>
            </a:pPr>
            <a:r>
              <a:rPr lang="en-IN" sz="2600" i="1" dirty="0">
                <a:latin typeface="+mj-lt"/>
                <a:cs typeface="Segoe UI"/>
              </a:rPr>
              <a:t>Establishment</a:t>
            </a:r>
            <a:endParaRPr sz="2600" dirty="0">
              <a:latin typeface="+mj-lt"/>
              <a:cs typeface="Segoe UI"/>
            </a:endParaRPr>
          </a:p>
        </p:txBody>
      </p:sp>
      <p:sp>
        <p:nvSpPr>
          <p:cNvPr id="9" name="Content Placeholder 2">
            <a:extLst>
              <a:ext uri="{FF2B5EF4-FFF2-40B4-BE49-F238E27FC236}">
                <a16:creationId xmlns:a16="http://schemas.microsoft.com/office/drawing/2014/main" id="{5A5B9870-750A-48C3-46E3-981F1074E0AA}"/>
              </a:ext>
            </a:extLst>
          </p:cNvPr>
          <p:cNvSpPr txBox="1">
            <a:spLocks/>
          </p:cNvSpPr>
          <p:nvPr/>
        </p:nvSpPr>
        <p:spPr>
          <a:xfrm>
            <a:off x="1524000" y="1108075"/>
            <a:ext cx="9213574" cy="4569439"/>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endParaRPr kumimoji="0" lang="en-US" sz="1800" b="1" i="0" u="none" strike="noStrike" kern="1200" cap="none" spc="0" normalizeH="0" baseline="0" noProof="0" dirty="0">
              <a:ln>
                <a:noFill/>
              </a:ln>
              <a:solidFill>
                <a:sysClr val="windowText" lastClr="000000">
                  <a:lumMod val="75000"/>
                  <a:lumOff val="25000"/>
                </a:sysClr>
              </a:solidFill>
              <a:effectLst/>
              <a:uLnTx/>
              <a:uFillTx/>
              <a:latin typeface="Century Gothic"/>
              <a:ea typeface="+mn-ea"/>
              <a:cs typeface="+mn-cs"/>
            </a:endParaRP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sz="2100" i="0" u="none" strike="noStrike" kern="1200" cap="none" spc="0" normalizeH="0" baseline="0" noProof="0" dirty="0">
                <a:ln>
                  <a:noFill/>
                </a:ln>
                <a:solidFill>
                  <a:sysClr val="windowText" lastClr="000000">
                    <a:lumMod val="75000"/>
                    <a:lumOff val="25000"/>
                  </a:sysClr>
                </a:solidFill>
                <a:effectLst/>
                <a:uLnTx/>
                <a:uFillTx/>
                <a:cs typeface="Arial" panose="020B0604020202020204" pitchFamily="34" charset="0"/>
              </a:rPr>
              <a:t>Name of the Firm				: NAVISH NAGPAL &amp; COMPANY</a:t>
            </a:r>
            <a:endParaRPr kumimoji="0" lang="en-IN" sz="2100" i="0" u="none" strike="noStrike" kern="1200" cap="none" spc="0" normalizeH="0" baseline="0" noProof="0" dirty="0">
              <a:ln>
                <a:noFill/>
              </a:ln>
              <a:solidFill>
                <a:sysClr val="windowText" lastClr="000000">
                  <a:lumMod val="75000"/>
                  <a:lumOff val="25000"/>
                </a:sysClr>
              </a:solidFill>
              <a:effectLst/>
              <a:uLnTx/>
              <a:uFillTx/>
              <a:cs typeface="Arial" panose="020B0604020202020204" pitchFamily="34" charset="0"/>
            </a:endParaRP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endParaRPr kumimoji="0" lang="en-US" sz="2100" i="0" u="none" strike="noStrike" kern="1200" cap="none" spc="0" normalizeH="0" baseline="0" noProof="0" dirty="0">
              <a:ln>
                <a:noFill/>
              </a:ln>
              <a:solidFill>
                <a:sysClr val="windowText" lastClr="000000">
                  <a:lumMod val="75000"/>
                  <a:lumOff val="25000"/>
                </a:sysClr>
              </a:solidFill>
              <a:effectLst/>
              <a:uLnTx/>
              <a:uFillTx/>
              <a:cs typeface="Arial" panose="020B0604020202020204" pitchFamily="34" charset="0"/>
            </a:endParaRP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sz="2100" i="0" u="none" strike="noStrike" kern="1200" cap="none" spc="0" normalizeH="0" baseline="0" noProof="0" dirty="0">
                <a:ln>
                  <a:noFill/>
                </a:ln>
                <a:solidFill>
                  <a:sysClr val="windowText" lastClr="000000">
                    <a:lumMod val="75000"/>
                    <a:lumOff val="25000"/>
                  </a:sysClr>
                </a:solidFill>
                <a:effectLst/>
                <a:uLnTx/>
                <a:uFillTx/>
                <a:cs typeface="Arial" panose="020B0604020202020204" pitchFamily="34" charset="0"/>
              </a:rPr>
              <a:t>Date of Establishment	         	          : 19</a:t>
            </a:r>
            <a:r>
              <a:rPr kumimoji="0" lang="en-US" sz="2100" i="0" u="none" strike="noStrike" kern="1200" cap="none" spc="0" normalizeH="0" baseline="30000" noProof="0" dirty="0">
                <a:ln>
                  <a:noFill/>
                </a:ln>
                <a:solidFill>
                  <a:sysClr val="windowText" lastClr="000000">
                    <a:lumMod val="75000"/>
                    <a:lumOff val="25000"/>
                  </a:sysClr>
                </a:solidFill>
                <a:effectLst/>
                <a:uLnTx/>
                <a:uFillTx/>
                <a:cs typeface="Arial" panose="020B0604020202020204" pitchFamily="34" charset="0"/>
              </a:rPr>
              <a:t>th</a:t>
            </a:r>
            <a:r>
              <a:rPr kumimoji="0" lang="en-US" sz="2100" i="0" u="none" strike="noStrike" kern="1200" cap="none" spc="0" normalizeH="0" baseline="0" noProof="0" dirty="0">
                <a:ln>
                  <a:noFill/>
                </a:ln>
                <a:solidFill>
                  <a:sysClr val="windowText" lastClr="000000">
                    <a:lumMod val="75000"/>
                    <a:lumOff val="25000"/>
                  </a:sysClr>
                </a:solidFill>
                <a:effectLst/>
                <a:uLnTx/>
                <a:uFillTx/>
                <a:cs typeface="Arial" panose="020B0604020202020204" pitchFamily="34" charset="0"/>
              </a:rPr>
              <a:t> OCTOBER 1994 </a:t>
            </a:r>
            <a:endParaRPr lang="en-US" sz="2100" dirty="0">
              <a:solidFill>
                <a:sysClr val="windowText" lastClr="000000">
                  <a:lumMod val="75000"/>
                  <a:lumOff val="25000"/>
                </a:sysClr>
              </a:solidFill>
              <a:cs typeface="Arial" panose="020B0604020202020204" pitchFamily="34" charset="0"/>
            </a:endParaRP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endParaRPr kumimoji="0" lang="en-US" sz="2100" i="0" u="none" strike="noStrike" kern="1200" cap="none" spc="0" normalizeH="0" baseline="0" noProof="0">
              <a:ln>
                <a:noFill/>
              </a:ln>
              <a:solidFill>
                <a:sysClr val="windowText" lastClr="000000">
                  <a:lumMod val="75000"/>
                  <a:lumOff val="25000"/>
                </a:sysClr>
              </a:solidFill>
              <a:effectLst/>
              <a:uLnTx/>
              <a:uFillTx/>
              <a:cs typeface="Arial" panose="020B0604020202020204" pitchFamily="34" charset="0"/>
            </a:endParaRP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sz="2100" i="0" u="none" strike="noStrike" kern="1200" cap="none" spc="0" normalizeH="0" baseline="0" noProof="0">
                <a:ln>
                  <a:noFill/>
                </a:ln>
                <a:solidFill>
                  <a:sysClr val="windowText" lastClr="000000">
                    <a:lumMod val="75000"/>
                    <a:lumOff val="25000"/>
                  </a:sysClr>
                </a:solidFill>
                <a:effectLst/>
                <a:uLnTx/>
                <a:uFillTx/>
                <a:cs typeface="Arial" panose="020B0604020202020204" pitchFamily="34" charset="0"/>
              </a:rPr>
              <a:t>Registration </a:t>
            </a:r>
            <a:r>
              <a:rPr kumimoji="0" lang="en-US" sz="2100" i="0" u="none" strike="noStrike" kern="1200" cap="none" spc="0" normalizeH="0" baseline="0" noProof="0" dirty="0">
                <a:ln>
                  <a:noFill/>
                </a:ln>
                <a:solidFill>
                  <a:sysClr val="windowText" lastClr="000000">
                    <a:lumMod val="75000"/>
                    <a:lumOff val="25000"/>
                  </a:sysClr>
                </a:solidFill>
                <a:effectLst/>
                <a:uLnTx/>
                <a:uFillTx/>
                <a:cs typeface="Arial" panose="020B0604020202020204" pitchFamily="34" charset="0"/>
              </a:rPr>
              <a:t>No. of firm with ICAI	: 013182N </a:t>
            </a:r>
            <a:endParaRPr kumimoji="0" lang="en-IN" sz="2100" i="0" u="none" strike="noStrike" kern="1200" cap="none" spc="0" normalizeH="0" baseline="0" noProof="0" dirty="0">
              <a:ln>
                <a:noFill/>
              </a:ln>
              <a:solidFill>
                <a:sysClr val="windowText" lastClr="000000">
                  <a:lumMod val="75000"/>
                  <a:lumOff val="25000"/>
                </a:sysClr>
              </a:solidFill>
              <a:effectLst/>
              <a:uLnTx/>
              <a:uFillTx/>
              <a:cs typeface="Arial" panose="020B0604020202020204" pitchFamily="34" charset="0"/>
            </a:endParaRP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endParaRPr kumimoji="0" lang="en-US" sz="2100" i="0" u="none" strike="noStrike" kern="1200" cap="none" spc="0" normalizeH="0" baseline="0" noProof="0" dirty="0">
              <a:ln>
                <a:noFill/>
              </a:ln>
              <a:solidFill>
                <a:sysClr val="windowText" lastClr="000000">
                  <a:lumMod val="75000"/>
                  <a:lumOff val="25000"/>
                </a:sysClr>
              </a:solidFill>
              <a:effectLst/>
              <a:uLnTx/>
              <a:uFillTx/>
              <a:cs typeface="Arial" panose="020B0604020202020204" pitchFamily="34" charset="0"/>
            </a:endParaRP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sz="2100" i="0" u="none" strike="noStrike" kern="1200" cap="none" spc="0" normalizeH="0" baseline="0" noProof="0" dirty="0">
                <a:ln>
                  <a:noFill/>
                </a:ln>
                <a:solidFill>
                  <a:sysClr val="windowText" lastClr="000000">
                    <a:lumMod val="75000"/>
                    <a:lumOff val="25000"/>
                  </a:sysClr>
                </a:solidFill>
                <a:effectLst/>
                <a:uLnTx/>
                <a:uFillTx/>
                <a:cs typeface="Arial" panose="020B0604020202020204" pitchFamily="34" charset="0"/>
              </a:rPr>
              <a:t>Constitution of the Firm	          : PARTNERSHIP </a:t>
            </a:r>
            <a:endParaRPr kumimoji="0" lang="en-IN" sz="2100" i="0" u="none" strike="noStrike" kern="1200" cap="none" spc="0" normalizeH="0" baseline="0" noProof="0" dirty="0">
              <a:ln>
                <a:noFill/>
              </a:ln>
              <a:solidFill>
                <a:sysClr val="windowText" lastClr="000000">
                  <a:lumMod val="75000"/>
                  <a:lumOff val="25000"/>
                </a:sysClr>
              </a:solidFill>
              <a:effectLst/>
              <a:uLnTx/>
              <a:uFillTx/>
              <a:cs typeface="Arial" panose="020B0604020202020204" pitchFamily="34" charset="0"/>
            </a:endParaRP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endParaRPr kumimoji="0" lang="en-US" sz="2100" i="0" u="none" strike="noStrike" kern="1200" cap="none" spc="0" normalizeH="0" baseline="0" noProof="0" dirty="0">
              <a:ln>
                <a:noFill/>
              </a:ln>
              <a:solidFill>
                <a:sysClr val="windowText" lastClr="000000">
                  <a:lumMod val="75000"/>
                  <a:lumOff val="25000"/>
                </a:sysClr>
              </a:solidFill>
              <a:effectLst/>
              <a:uLnTx/>
              <a:uFillTx/>
              <a:cs typeface="Arial" panose="020B0604020202020204" pitchFamily="34" charset="0"/>
            </a:endParaRP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sz="2100" i="0" u="none" strike="noStrike" kern="1200" cap="none" spc="0" normalizeH="0" baseline="0" noProof="0" dirty="0">
                <a:ln>
                  <a:noFill/>
                </a:ln>
                <a:solidFill>
                  <a:sysClr val="windowText" lastClr="000000">
                    <a:lumMod val="75000"/>
                    <a:lumOff val="25000"/>
                  </a:sysClr>
                </a:solidFill>
                <a:effectLst/>
                <a:uLnTx/>
                <a:uFillTx/>
                <a:cs typeface="Arial" panose="020B0604020202020204" pitchFamily="34" charset="0"/>
              </a:rPr>
              <a:t>Registration No. with RBI		: MEF 18496		</a:t>
            </a:r>
            <a:endParaRPr kumimoji="0" lang="en-IN" sz="2100" i="0" u="none" strike="noStrike" kern="1200" cap="none" spc="0" normalizeH="0" baseline="0" noProof="0" dirty="0">
              <a:ln>
                <a:noFill/>
              </a:ln>
              <a:solidFill>
                <a:sysClr val="windowText" lastClr="000000">
                  <a:lumMod val="75000"/>
                  <a:lumOff val="25000"/>
                </a:sysClr>
              </a:solidFill>
              <a:effectLst/>
              <a:uLnTx/>
              <a:uFillTx/>
              <a:cs typeface="Arial" panose="020B0604020202020204" pitchFamily="34" charset="0"/>
            </a:endParaRP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endParaRPr kumimoji="0" lang="en-US" sz="2100" i="0" u="none" strike="noStrike" kern="1200" cap="none" spc="0" normalizeH="0" baseline="0" noProof="0" dirty="0">
              <a:ln>
                <a:noFill/>
              </a:ln>
              <a:solidFill>
                <a:sysClr val="windowText" lastClr="000000">
                  <a:lumMod val="75000"/>
                  <a:lumOff val="25000"/>
                </a:sysClr>
              </a:solidFill>
              <a:effectLst/>
              <a:uLnTx/>
              <a:uFillTx/>
              <a:cs typeface="Arial" panose="020B0604020202020204" pitchFamily="34" charset="0"/>
            </a:endParaRP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sz="2100" i="0" u="none" strike="noStrike" kern="1200" cap="none" spc="0" normalizeH="0" baseline="0" noProof="0" dirty="0">
                <a:ln>
                  <a:noFill/>
                </a:ln>
                <a:solidFill>
                  <a:sysClr val="windowText" lastClr="000000">
                    <a:lumMod val="75000"/>
                    <a:lumOff val="25000"/>
                  </a:sysClr>
                </a:solidFill>
                <a:effectLst/>
                <a:uLnTx/>
                <a:uFillTx/>
                <a:cs typeface="Arial" panose="020B0604020202020204" pitchFamily="34" charset="0"/>
              </a:rPr>
              <a:t>Registration No. with CAG		: SPJ093</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endParaRPr kumimoji="0" lang="en-US" sz="2100" i="0" u="none" strike="noStrike" kern="1200" cap="none" spc="0" normalizeH="0" baseline="0" noProof="0" dirty="0">
              <a:ln>
                <a:noFill/>
              </a:ln>
              <a:solidFill>
                <a:sysClr val="windowText" lastClr="000000">
                  <a:lumMod val="75000"/>
                  <a:lumOff val="25000"/>
                </a:sysClr>
              </a:solidFill>
              <a:effectLst/>
              <a:uLnTx/>
              <a:uFillTx/>
              <a:cs typeface="Arial" panose="020B0604020202020204" pitchFamily="34" charset="0"/>
            </a:endParaRP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sz="2100" i="0" u="none" strike="noStrike" kern="1200" cap="none" spc="0" normalizeH="0" baseline="0" noProof="0" dirty="0">
                <a:ln>
                  <a:noFill/>
                </a:ln>
                <a:solidFill>
                  <a:sysClr val="windowText" lastClr="000000">
                    <a:lumMod val="75000"/>
                    <a:lumOff val="25000"/>
                  </a:sysClr>
                </a:solidFill>
                <a:effectLst/>
                <a:uLnTx/>
                <a:uFillTx/>
                <a:cs typeface="Arial" panose="020B0604020202020204" pitchFamily="34" charset="0"/>
              </a:rPr>
              <a:t>PAN no. of firm				: AAHFM4013B</a:t>
            </a:r>
            <a:endParaRPr kumimoji="0" lang="en-IN" sz="2100" i="0" u="none" strike="noStrike" kern="1200" cap="none" spc="0" normalizeH="0" baseline="0" noProof="0" dirty="0">
              <a:ln>
                <a:noFill/>
              </a:ln>
              <a:solidFill>
                <a:sysClr val="windowText" lastClr="000000">
                  <a:lumMod val="75000"/>
                  <a:lumOff val="25000"/>
                </a:sysClr>
              </a:solidFill>
              <a:effectLst/>
              <a:uLnTx/>
              <a:uFillTx/>
              <a:cs typeface="Arial" panose="020B0604020202020204" pitchFamily="34" charset="0"/>
            </a:endParaRPr>
          </a:p>
          <a:p>
            <a:pPr marL="0" marR="0" lvl="0" indent="0" algn="l" defTabSz="457200" rtl="0" eaLnBrk="1" fontAlgn="auto" latinLnBrk="0" hangingPunct="1">
              <a:lnSpc>
                <a:spcPct val="100000"/>
              </a:lnSpc>
              <a:spcBef>
                <a:spcPts val="1000"/>
              </a:spcBef>
              <a:spcAft>
                <a:spcPts val="0"/>
              </a:spcAft>
              <a:buClr>
                <a:srgbClr val="A53010"/>
              </a:buClr>
              <a:buSzTx/>
              <a:buFont typeface="Wingdings 3" charset="2"/>
              <a:buNone/>
              <a:tabLst/>
              <a:defRPr/>
            </a:pPr>
            <a:endParaRPr kumimoji="0" lang="en-IN" sz="1800" b="1" i="0" u="none" strike="noStrike" kern="1200" cap="none" spc="0" normalizeH="0" baseline="0" noProof="0" dirty="0">
              <a:ln>
                <a:noFill/>
              </a:ln>
              <a:solidFill>
                <a:sysClr val="windowText" lastClr="000000">
                  <a:lumMod val="75000"/>
                  <a:lumOff val="25000"/>
                </a:sysClr>
              </a:solidFill>
              <a:effectLst/>
              <a:uLnTx/>
              <a:uFillTx/>
              <a:latin typeface="Century Gothic"/>
              <a:ea typeface="+mn-ea"/>
              <a:cs typeface="+mn-cs"/>
            </a:endParaRPr>
          </a:p>
        </p:txBody>
      </p:sp>
    </p:spTree>
    <p:extLst>
      <p:ext uri="{BB962C8B-B14F-4D97-AF65-F5344CB8AC3E}">
        <p14:creationId xmlns:p14="http://schemas.microsoft.com/office/powerpoint/2010/main" val="3679678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object 6"/>
          <p:cNvPicPr/>
          <p:nvPr/>
        </p:nvPicPr>
        <p:blipFill>
          <a:blip r:embed="rId3" cstate="print"/>
          <a:stretch>
            <a:fillRect/>
          </a:stretch>
        </p:blipFill>
        <p:spPr>
          <a:xfrm>
            <a:off x="1524000" y="685800"/>
            <a:ext cx="9144000" cy="45720"/>
          </a:xfrm>
          <a:prstGeom prst="rect">
            <a:avLst/>
          </a:prstGeom>
        </p:spPr>
      </p:pic>
      <p:sp>
        <p:nvSpPr>
          <p:cNvPr id="15" name="object 7">
            <a:extLst>
              <a:ext uri="{FF2B5EF4-FFF2-40B4-BE49-F238E27FC236}">
                <a16:creationId xmlns:a16="http://schemas.microsoft.com/office/drawing/2014/main" id="{16B60DB5-07EC-6092-F4F4-848918E2F06A}"/>
              </a:ext>
            </a:extLst>
          </p:cNvPr>
          <p:cNvSpPr txBox="1">
            <a:spLocks noGrp="1"/>
          </p:cNvSpPr>
          <p:nvPr>
            <p:ph type="title"/>
          </p:nvPr>
        </p:nvSpPr>
        <p:spPr>
          <a:xfrm>
            <a:off x="1692654" y="269876"/>
            <a:ext cx="4260673" cy="412934"/>
          </a:xfrm>
          <a:prstGeom prst="rect">
            <a:avLst/>
          </a:prstGeom>
        </p:spPr>
        <p:txBody>
          <a:bodyPr vert="horz" wrap="square" lIns="0" tIns="12700" rIns="0" bIns="0" rtlCol="0">
            <a:spAutoFit/>
          </a:bodyPr>
          <a:lstStyle/>
          <a:p>
            <a:pPr marL="12700">
              <a:spcBef>
                <a:spcPts val="100"/>
              </a:spcBef>
            </a:pPr>
            <a:r>
              <a:rPr lang="en-IN" sz="2600" i="1" dirty="0">
                <a:effectLst/>
                <a:latin typeface="+mj-lt"/>
              </a:rPr>
              <a:t>Together </a:t>
            </a:r>
            <a:r>
              <a:rPr lang="en-IN" sz="2600" i="1" kern="0" dirty="0">
                <a:latin typeface="+mj-lt"/>
                <a:cs typeface="Segoe UI"/>
              </a:rPr>
              <a:t>We Achieve more</a:t>
            </a:r>
          </a:p>
        </p:txBody>
      </p:sp>
      <p:sp>
        <p:nvSpPr>
          <p:cNvPr id="16" name="Rectangle 15">
            <a:extLst>
              <a:ext uri="{FF2B5EF4-FFF2-40B4-BE49-F238E27FC236}">
                <a16:creationId xmlns:a16="http://schemas.microsoft.com/office/drawing/2014/main" id="{6EAE5A69-F89C-174C-B9C4-B4F064D4C8B1}"/>
              </a:ext>
            </a:extLst>
          </p:cNvPr>
          <p:cNvSpPr/>
          <p:nvPr/>
        </p:nvSpPr>
        <p:spPr>
          <a:xfrm>
            <a:off x="1524000" y="1108075"/>
            <a:ext cx="9266583" cy="830997"/>
          </a:xfrm>
          <a:prstGeom prst="rect">
            <a:avLst/>
          </a:prstGeom>
        </p:spPr>
        <p:txBody>
          <a:bodyPr wrap="square">
            <a:spAutoFit/>
          </a:bodyPr>
          <a:lstStyle/>
          <a:p>
            <a:r>
              <a:rPr lang="en-US" sz="1600" dirty="0"/>
              <a:t>Our team is full of passionate people who love to come to work. </a:t>
            </a:r>
            <a:br>
              <a:rPr lang="en-US" sz="1600" dirty="0"/>
            </a:br>
            <a:endParaRPr lang="en-IN" sz="1600" dirty="0"/>
          </a:p>
          <a:p>
            <a:r>
              <a:rPr lang="en-IN" sz="1600" dirty="0">
                <a:solidFill>
                  <a:srgbClr val="000000"/>
                </a:solidFill>
              </a:rPr>
              <a:t> </a:t>
            </a:r>
            <a:endParaRPr lang="en-IN" sz="1600" dirty="0"/>
          </a:p>
        </p:txBody>
      </p:sp>
      <p:sp>
        <p:nvSpPr>
          <p:cNvPr id="17" name="Content Placeholder 2">
            <a:extLst>
              <a:ext uri="{FF2B5EF4-FFF2-40B4-BE49-F238E27FC236}">
                <a16:creationId xmlns:a16="http://schemas.microsoft.com/office/drawing/2014/main" id="{9AEB3E75-9DEE-490D-3AA9-09122979A5EF}"/>
              </a:ext>
            </a:extLst>
          </p:cNvPr>
          <p:cNvSpPr txBox="1">
            <a:spLocks/>
          </p:cNvSpPr>
          <p:nvPr/>
        </p:nvSpPr>
        <p:spPr>
          <a:xfrm>
            <a:off x="1313793" y="1653043"/>
            <a:ext cx="4333936" cy="4881498"/>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A53010"/>
              </a:buClr>
              <a:buSzTx/>
              <a:buFont typeface="Wingdings 3" charset="2"/>
              <a:buNone/>
              <a:tabLst/>
              <a:defRPr/>
            </a:pPr>
            <a:r>
              <a:rPr kumimoji="0" lang="en-US" sz="1900" b="0" i="0" u="none" strike="noStrike" kern="1200" cap="none" spc="0" normalizeH="0" baseline="0" noProof="0" dirty="0">
                <a:ln>
                  <a:noFill/>
                </a:ln>
                <a:solidFill>
                  <a:sysClr val="windowText" lastClr="000000">
                    <a:lumMod val="75000"/>
                    <a:lumOff val="25000"/>
                  </a:sysClr>
                </a:solidFill>
                <a:effectLst/>
                <a:uLnTx/>
                <a:uFillTx/>
                <a:ea typeface="+mn-ea"/>
                <a:cs typeface="+mn-cs"/>
              </a:rPr>
              <a:t>			   			</a:t>
            </a:r>
          </a:p>
          <a:p>
            <a:pPr marL="0" marR="0" lvl="0" indent="0" algn="l" defTabSz="457200" rtl="0" eaLnBrk="1" fontAlgn="auto" latinLnBrk="0" hangingPunct="1">
              <a:lnSpc>
                <a:spcPct val="100000"/>
              </a:lnSpc>
              <a:spcBef>
                <a:spcPts val="1000"/>
              </a:spcBef>
              <a:spcAft>
                <a:spcPts val="0"/>
              </a:spcAft>
              <a:buClr>
                <a:srgbClr val="A53010"/>
              </a:buClr>
              <a:buSzTx/>
              <a:buFont typeface="Wingdings 3" charset="2"/>
              <a:buNone/>
              <a:tabLst/>
              <a:defRPr/>
            </a:pPr>
            <a:r>
              <a:rPr lang="en-US" sz="2000" dirty="0">
                <a:solidFill>
                  <a:srgbClr val="C00000"/>
                </a:solidFill>
              </a:rPr>
              <a:t>CA NAVISH NAGPAL</a:t>
            </a:r>
          </a:p>
          <a:p>
            <a:pPr marL="0" marR="0" lvl="0" indent="0" algn="l" defTabSz="457200" rtl="0" eaLnBrk="1" fontAlgn="auto" latinLnBrk="0" hangingPunct="1">
              <a:lnSpc>
                <a:spcPct val="100000"/>
              </a:lnSpc>
              <a:spcBef>
                <a:spcPts val="1000"/>
              </a:spcBef>
              <a:spcAft>
                <a:spcPts val="0"/>
              </a:spcAft>
              <a:buClr>
                <a:srgbClr val="A53010"/>
              </a:buClr>
              <a:buSzTx/>
              <a:buFont typeface="Wingdings 3" charset="2"/>
              <a:buNone/>
              <a:tabLst/>
              <a:defRPr/>
            </a:pPr>
            <a:r>
              <a:rPr lang="en-US" sz="2000" dirty="0">
                <a:solidFill>
                  <a:srgbClr val="C00000"/>
                </a:solidFill>
              </a:rPr>
              <a:t>(B.com, FCA, DISA, IFRS)</a:t>
            </a:r>
          </a:p>
          <a:p>
            <a:pPr marL="0" marR="0" lvl="0" indent="0" algn="l" defTabSz="457200" rtl="0" eaLnBrk="1" fontAlgn="auto" latinLnBrk="0" hangingPunct="1">
              <a:lnSpc>
                <a:spcPct val="100000"/>
              </a:lnSpc>
              <a:spcBef>
                <a:spcPts val="1000"/>
              </a:spcBef>
              <a:spcAft>
                <a:spcPts val="0"/>
              </a:spcAft>
              <a:buClr>
                <a:srgbClr val="A53010"/>
              </a:buClr>
              <a:buSzTx/>
              <a:buFont typeface="Wingdings 3" charset="2"/>
              <a:buNone/>
              <a:tabLst/>
              <a:defRPr/>
            </a:pPr>
            <a:endParaRPr lang="en-US" sz="2000" dirty="0">
              <a:solidFill>
                <a:srgbClr val="C00000"/>
              </a:solidFill>
            </a:endParaRPr>
          </a:p>
          <a:p>
            <a:pPr marL="0" marR="0" lvl="0" indent="0" algn="l" defTabSz="457200" rtl="0" eaLnBrk="1" fontAlgn="auto" latinLnBrk="0" hangingPunct="1">
              <a:lnSpc>
                <a:spcPct val="100000"/>
              </a:lnSpc>
              <a:spcBef>
                <a:spcPts val="1000"/>
              </a:spcBef>
              <a:spcAft>
                <a:spcPts val="0"/>
              </a:spcAft>
              <a:buClr>
                <a:srgbClr val="A53010"/>
              </a:buClr>
              <a:buSzTx/>
              <a:buFont typeface="Wingdings 3" charset="2"/>
              <a:buNone/>
              <a:tabLst/>
              <a:defRPr/>
            </a:pPr>
            <a:endParaRPr kumimoji="0" lang="en-US" sz="1600" b="0" i="0" u="none" strike="noStrike" kern="1200" cap="none" spc="0" normalizeH="0" baseline="0" noProof="0" dirty="0">
              <a:ln>
                <a:noFill/>
              </a:ln>
              <a:solidFill>
                <a:sysClr val="windowText" lastClr="000000">
                  <a:lumMod val="75000"/>
                  <a:lumOff val="25000"/>
                </a:sysClr>
              </a:solidFill>
              <a:effectLst/>
              <a:uLnTx/>
              <a:uFillTx/>
              <a:ea typeface="+mn-ea"/>
              <a:cs typeface="Calibri" panose="020F0502020204030204" pitchFamily="34" charset="0"/>
            </a:endParaRPr>
          </a:p>
          <a:p>
            <a:pPr marL="0" marR="0" lvl="0" indent="0" algn="l" defTabSz="457200" rtl="0" eaLnBrk="1" fontAlgn="auto" latinLnBrk="0" hangingPunct="1">
              <a:lnSpc>
                <a:spcPct val="100000"/>
              </a:lnSpc>
              <a:spcBef>
                <a:spcPts val="1000"/>
              </a:spcBef>
              <a:spcAft>
                <a:spcPts val="0"/>
              </a:spcAft>
              <a:buClr>
                <a:srgbClr val="A53010"/>
              </a:buClr>
              <a:buSzTx/>
              <a:buFont typeface="Wingdings 3" charset="2"/>
              <a:buNone/>
              <a:tabLst/>
              <a:defRPr/>
            </a:pPr>
            <a:endParaRPr kumimoji="0" lang="en-US" sz="1600" b="0" i="0" u="none" strike="noStrike" kern="1200" cap="none" spc="0" normalizeH="0" baseline="0" noProof="0" dirty="0">
              <a:ln>
                <a:noFill/>
              </a:ln>
              <a:solidFill>
                <a:sysClr val="windowText" lastClr="000000">
                  <a:lumMod val="75000"/>
                  <a:lumOff val="25000"/>
                </a:sysClr>
              </a:solidFill>
              <a:effectLst/>
              <a:uLnTx/>
              <a:uFillTx/>
              <a:ea typeface="+mn-ea"/>
              <a:cs typeface="Calibri" panose="020F0502020204030204" pitchFamily="34" charset="0"/>
            </a:endParaRPr>
          </a:p>
          <a:p>
            <a:pPr marL="0" marR="0" lvl="0" indent="0" algn="l" defTabSz="457200" rtl="0" eaLnBrk="1" fontAlgn="auto" latinLnBrk="0" hangingPunct="1">
              <a:lnSpc>
                <a:spcPct val="100000"/>
              </a:lnSpc>
              <a:spcBef>
                <a:spcPts val="1000"/>
              </a:spcBef>
              <a:spcAft>
                <a:spcPts val="0"/>
              </a:spcAft>
              <a:buClr>
                <a:srgbClr val="A53010"/>
              </a:buClr>
              <a:buSzTx/>
              <a:buFont typeface="Wingdings 3" charset="2"/>
              <a:buNone/>
              <a:tabLst/>
              <a:defRPr/>
            </a:pPr>
            <a:endParaRPr lang="en-US" sz="1600" dirty="0">
              <a:solidFill>
                <a:sysClr val="windowText" lastClr="000000">
                  <a:lumMod val="75000"/>
                  <a:lumOff val="25000"/>
                </a:sysClr>
              </a:solidFill>
              <a:cs typeface="Calibri" panose="020F0502020204030204" pitchFamily="34" charset="0"/>
            </a:endParaRPr>
          </a:p>
          <a:p>
            <a:pPr marL="0" marR="0" lvl="0" indent="0" algn="l" defTabSz="457200" rtl="0" eaLnBrk="1" fontAlgn="auto" latinLnBrk="0" hangingPunct="1">
              <a:lnSpc>
                <a:spcPct val="100000"/>
              </a:lnSpc>
              <a:spcBef>
                <a:spcPts val="1000"/>
              </a:spcBef>
              <a:spcAft>
                <a:spcPts val="0"/>
              </a:spcAft>
              <a:buClr>
                <a:srgbClr val="A53010"/>
              </a:buClr>
              <a:buSzTx/>
              <a:buFont typeface="Wingdings 3" charset="2"/>
              <a:buNone/>
              <a:tabLst/>
              <a:defRPr/>
            </a:pPr>
            <a:endParaRPr kumimoji="0" lang="en-US" sz="1600" b="0" i="0" u="none" strike="noStrike" kern="1200" cap="none" spc="0" normalizeH="0" baseline="0" noProof="0" dirty="0">
              <a:ln>
                <a:noFill/>
              </a:ln>
              <a:solidFill>
                <a:sysClr val="windowText" lastClr="000000">
                  <a:lumMod val="75000"/>
                  <a:lumOff val="25000"/>
                </a:sysClr>
              </a:solidFill>
              <a:effectLst/>
              <a:uLnTx/>
              <a:uFillTx/>
              <a:ea typeface="+mn-ea"/>
              <a:cs typeface="Calibri" panose="020F0502020204030204" pitchFamily="34" charset="0"/>
            </a:endParaRPr>
          </a:p>
          <a:p>
            <a:pPr marL="0" marR="0" lvl="0" indent="0" defTabSz="457200" rtl="0" eaLnBrk="1" fontAlgn="auto" latinLnBrk="0" hangingPunct="1">
              <a:lnSpc>
                <a:spcPct val="100000"/>
              </a:lnSpc>
              <a:spcBef>
                <a:spcPts val="1000"/>
              </a:spcBef>
              <a:spcAft>
                <a:spcPts val="0"/>
              </a:spcAft>
              <a:buClr>
                <a:srgbClr val="A53010"/>
              </a:buClr>
              <a:buSzTx/>
              <a:buFont typeface="Wingdings 3" charset="2"/>
              <a:buNone/>
              <a:tabLst/>
              <a:defRPr/>
            </a:pPr>
            <a:r>
              <a:rPr kumimoji="0" lang="en-US" sz="1600" b="0" i="0" u="none" strike="noStrike" kern="1200" cap="none" spc="0" normalizeH="0" baseline="0" noProof="0" dirty="0">
                <a:ln>
                  <a:noFill/>
                </a:ln>
                <a:solidFill>
                  <a:sysClr val="windowText" lastClr="000000">
                    <a:lumMod val="75000"/>
                    <a:lumOff val="25000"/>
                  </a:sysClr>
                </a:solidFill>
                <a:effectLst/>
                <a:uLnTx/>
                <a:uFillTx/>
                <a:ea typeface="+mn-ea"/>
                <a:cs typeface="Calibri" panose="020F0502020204030204" pitchFamily="34" charset="0"/>
              </a:rPr>
              <a:t>Mr. NAVISH Nagpal is known for his strong professional skills, ethics and communication skills. A person with extensive knowledge and expertise in the field of taxation, auditing and direct tax planning, He specializes in services related to income tax, internal audit, statutory audit, bank audit, management audit, preparation of tax returns, preparation of financial statements, corporate tax advisory, among others. </a:t>
            </a:r>
            <a:endParaRPr kumimoji="0" lang="en-IN" sz="1600" b="0" i="0" u="none" strike="noStrike" kern="1200" cap="none" spc="0" normalizeH="0" baseline="0" noProof="0" dirty="0">
              <a:ln>
                <a:noFill/>
              </a:ln>
              <a:solidFill>
                <a:sysClr val="windowText" lastClr="000000">
                  <a:lumMod val="75000"/>
                  <a:lumOff val="25000"/>
                </a:sysClr>
              </a:solidFill>
              <a:effectLst/>
              <a:uLnTx/>
              <a:uFillTx/>
              <a:ea typeface="+mn-ea"/>
              <a:cs typeface="Calibri" panose="020F0502020204030204" pitchFamily="34" charset="0"/>
            </a:endParaRPr>
          </a:p>
          <a:p>
            <a:pPr marL="0" marR="0" lvl="0" indent="0" defTabSz="457200" rtl="0" eaLnBrk="1" fontAlgn="auto" latinLnBrk="0" hangingPunct="0">
              <a:lnSpc>
                <a:spcPct val="100000"/>
              </a:lnSpc>
              <a:spcBef>
                <a:spcPts val="1000"/>
              </a:spcBef>
              <a:spcAft>
                <a:spcPts val="0"/>
              </a:spcAft>
              <a:buClr>
                <a:srgbClr val="A53010"/>
              </a:buClr>
              <a:buSzTx/>
              <a:buFont typeface="Wingdings 3" charset="2"/>
              <a:buNone/>
              <a:tabLst/>
              <a:defRPr/>
            </a:pPr>
            <a:r>
              <a:rPr kumimoji="0" lang="en-US" sz="1600" b="0" i="0" u="none" strike="noStrike" kern="1200" cap="none" spc="0" normalizeH="0" baseline="0" noProof="0" dirty="0">
                <a:ln>
                  <a:noFill/>
                </a:ln>
                <a:solidFill>
                  <a:sysClr val="windowText" lastClr="000000">
                    <a:lumMod val="75000"/>
                    <a:lumOff val="25000"/>
                  </a:sysClr>
                </a:solidFill>
                <a:effectLst/>
                <a:uLnTx/>
                <a:uFillTx/>
                <a:ea typeface="+mn-ea"/>
                <a:cs typeface="Calibri" panose="020F0502020204030204" pitchFamily="34" charset="0"/>
              </a:rPr>
              <a:t>Joining the esteemed profession of Chartered Accountancy in the year 2005, he has developed expertise in direct tax planning, conducting reviews for efficient working of the company, maintenance of secretarial records, compliances under the Companies Act, development of overall financial reports for external users and preparation of financial forecasts for management and external auditing.</a:t>
            </a:r>
            <a:endParaRPr kumimoji="0" lang="en-IN" sz="1600" b="0" i="0" u="none" strike="noStrike" kern="1200" cap="none" spc="0" normalizeH="0" baseline="0" noProof="0" dirty="0">
              <a:ln>
                <a:noFill/>
              </a:ln>
              <a:solidFill>
                <a:sysClr val="windowText" lastClr="000000">
                  <a:lumMod val="75000"/>
                  <a:lumOff val="25000"/>
                </a:sysClr>
              </a:solidFill>
              <a:effectLst/>
              <a:uLnTx/>
              <a:uFillTx/>
              <a:ea typeface="+mn-ea"/>
              <a:cs typeface="Calibri" panose="020F0502020204030204" pitchFamily="34" charset="0"/>
            </a:endParaRPr>
          </a:p>
        </p:txBody>
      </p:sp>
      <p:sp>
        <p:nvSpPr>
          <p:cNvPr id="21" name="Content Placeholder 2">
            <a:extLst>
              <a:ext uri="{FF2B5EF4-FFF2-40B4-BE49-F238E27FC236}">
                <a16:creationId xmlns:a16="http://schemas.microsoft.com/office/drawing/2014/main" id="{31F3991C-5B9B-D2AC-5900-E869342E6D09}"/>
              </a:ext>
            </a:extLst>
          </p:cNvPr>
          <p:cNvSpPr txBox="1">
            <a:spLocks/>
          </p:cNvSpPr>
          <p:nvPr/>
        </p:nvSpPr>
        <p:spPr>
          <a:xfrm>
            <a:off x="6095999" y="1649524"/>
            <a:ext cx="4487917" cy="484112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A53010"/>
              </a:buClr>
              <a:buSzTx/>
              <a:buFont typeface="Wingdings 3" charset="2"/>
              <a:buNone/>
              <a:tabLst/>
              <a:defRPr/>
            </a:pPr>
            <a:r>
              <a:rPr kumimoji="0" lang="en-US" sz="1100" b="0" i="0" u="none" strike="noStrike" kern="1200" cap="none" spc="0" normalizeH="0" baseline="0" noProof="0" dirty="0">
                <a:ln>
                  <a:noFill/>
                </a:ln>
                <a:solidFill>
                  <a:sysClr val="windowText" lastClr="000000">
                    <a:lumMod val="75000"/>
                    <a:lumOff val="25000"/>
                  </a:sysClr>
                </a:solidFill>
                <a:effectLst/>
                <a:uLnTx/>
                <a:uFillTx/>
                <a:ea typeface="+mn-ea"/>
                <a:cs typeface="+mn-cs"/>
              </a:rPr>
              <a:t>			   			</a:t>
            </a:r>
            <a:endParaRPr kumimoji="0" lang="en-IN" sz="1100" b="0" i="0" u="none" strike="noStrike" kern="1200" cap="none" spc="0" normalizeH="0" baseline="0" noProof="0" dirty="0">
              <a:ln>
                <a:noFill/>
              </a:ln>
              <a:solidFill>
                <a:sysClr val="windowText" lastClr="000000">
                  <a:lumMod val="75000"/>
                  <a:lumOff val="25000"/>
                </a:sysClr>
              </a:solidFill>
              <a:effectLst/>
              <a:uLnTx/>
              <a:uFillTx/>
              <a:ea typeface="+mn-ea"/>
              <a:cs typeface="+mn-cs"/>
            </a:endParaRPr>
          </a:p>
          <a:p>
            <a:pPr marL="0" indent="0">
              <a:buFont typeface="Wingdings 3" charset="2"/>
              <a:buNone/>
            </a:pPr>
            <a:r>
              <a:rPr lang="en-US" sz="1600" dirty="0">
                <a:solidFill>
                  <a:srgbClr val="C00000"/>
                </a:solidFill>
              </a:rPr>
              <a:t>CA SANJAY KUMAR SINGH</a:t>
            </a:r>
          </a:p>
          <a:p>
            <a:pPr marL="0" indent="0">
              <a:buFont typeface="Wingdings 3" charset="2"/>
              <a:buNone/>
            </a:pPr>
            <a:r>
              <a:rPr lang="en-US" sz="1600" dirty="0">
                <a:solidFill>
                  <a:srgbClr val="C00000"/>
                </a:solidFill>
              </a:rPr>
              <a:t>(B.com, FCA)</a:t>
            </a:r>
            <a:endParaRPr lang="en-IN" sz="1600" dirty="0">
              <a:solidFill>
                <a:srgbClr val="C00000"/>
              </a:solidFill>
            </a:endParaRPr>
          </a:p>
          <a:p>
            <a:pPr marL="0" marR="0" lvl="0" indent="0" algn="l" defTabSz="457200" rtl="0" eaLnBrk="1" fontAlgn="auto" latinLnBrk="0" hangingPunct="0">
              <a:lnSpc>
                <a:spcPct val="100000"/>
              </a:lnSpc>
              <a:spcBef>
                <a:spcPts val="1000"/>
              </a:spcBef>
              <a:spcAft>
                <a:spcPts val="0"/>
              </a:spcAft>
              <a:buClr>
                <a:srgbClr val="A53010"/>
              </a:buClr>
              <a:buSzTx/>
              <a:buFont typeface="Wingdings 3" charset="2"/>
              <a:buNone/>
              <a:tabLst/>
              <a:defRPr/>
            </a:pPr>
            <a:endParaRPr kumimoji="0" lang="en-US" sz="1100" b="0" i="0" u="none" strike="noStrike" kern="1200" cap="none" spc="0" normalizeH="0" baseline="0" noProof="0" dirty="0">
              <a:ln>
                <a:noFill/>
              </a:ln>
              <a:solidFill>
                <a:sysClr val="windowText" lastClr="000000">
                  <a:lumMod val="75000"/>
                  <a:lumOff val="25000"/>
                </a:sysClr>
              </a:solidFill>
              <a:effectLst/>
              <a:uLnTx/>
              <a:uFillTx/>
              <a:ea typeface="+mn-ea"/>
              <a:cs typeface="Calibri" panose="020F0502020204030204" pitchFamily="34" charset="0"/>
            </a:endParaRPr>
          </a:p>
          <a:p>
            <a:pPr marL="0" marR="0" lvl="0" indent="0" algn="l" defTabSz="457200" rtl="0" eaLnBrk="1" fontAlgn="auto" latinLnBrk="0" hangingPunct="0">
              <a:lnSpc>
                <a:spcPct val="100000"/>
              </a:lnSpc>
              <a:spcBef>
                <a:spcPts val="1000"/>
              </a:spcBef>
              <a:spcAft>
                <a:spcPts val="0"/>
              </a:spcAft>
              <a:buClr>
                <a:srgbClr val="A53010"/>
              </a:buClr>
              <a:buSzTx/>
              <a:buFont typeface="Wingdings 3" charset="2"/>
              <a:buNone/>
              <a:tabLst/>
              <a:defRPr/>
            </a:pPr>
            <a:endParaRPr lang="en-US" sz="1100" dirty="0">
              <a:solidFill>
                <a:sysClr val="windowText" lastClr="000000">
                  <a:lumMod val="75000"/>
                  <a:lumOff val="25000"/>
                </a:sysClr>
              </a:solidFill>
              <a:cs typeface="Calibri" panose="020F0502020204030204" pitchFamily="34" charset="0"/>
            </a:endParaRPr>
          </a:p>
          <a:p>
            <a:pPr marL="0" marR="0" lvl="0" indent="0" algn="l" defTabSz="457200" rtl="0" eaLnBrk="1" fontAlgn="auto" latinLnBrk="0" hangingPunct="0">
              <a:lnSpc>
                <a:spcPct val="100000"/>
              </a:lnSpc>
              <a:spcBef>
                <a:spcPts val="1000"/>
              </a:spcBef>
              <a:spcAft>
                <a:spcPts val="0"/>
              </a:spcAft>
              <a:buClr>
                <a:srgbClr val="A53010"/>
              </a:buClr>
              <a:buSzTx/>
              <a:buFont typeface="Wingdings 3" charset="2"/>
              <a:buNone/>
              <a:tabLst/>
              <a:defRPr/>
            </a:pPr>
            <a:endParaRPr kumimoji="0" lang="en-US" sz="1100" b="0" i="0" u="none" strike="noStrike" kern="1200" cap="none" spc="0" normalizeH="0" baseline="0" noProof="0" dirty="0">
              <a:ln>
                <a:noFill/>
              </a:ln>
              <a:solidFill>
                <a:sysClr val="windowText" lastClr="000000">
                  <a:lumMod val="75000"/>
                  <a:lumOff val="25000"/>
                </a:sysClr>
              </a:solidFill>
              <a:effectLst/>
              <a:uLnTx/>
              <a:uFillTx/>
              <a:ea typeface="+mn-ea"/>
              <a:cs typeface="Calibri" panose="020F0502020204030204" pitchFamily="34" charset="0"/>
            </a:endParaRPr>
          </a:p>
          <a:p>
            <a:pPr marL="0" marR="0" lvl="0" indent="0" algn="l" defTabSz="457200" rtl="0" eaLnBrk="1" fontAlgn="auto" latinLnBrk="0" hangingPunct="0">
              <a:lnSpc>
                <a:spcPct val="100000"/>
              </a:lnSpc>
              <a:spcBef>
                <a:spcPts val="1000"/>
              </a:spcBef>
              <a:spcAft>
                <a:spcPts val="0"/>
              </a:spcAft>
              <a:buClr>
                <a:srgbClr val="A53010"/>
              </a:buClr>
              <a:buSzTx/>
              <a:buFont typeface="Wingdings 3" charset="2"/>
              <a:buNone/>
              <a:tabLst/>
              <a:defRPr/>
            </a:pPr>
            <a:endParaRPr lang="en-US" sz="1100" dirty="0">
              <a:solidFill>
                <a:sysClr val="windowText" lastClr="000000">
                  <a:lumMod val="75000"/>
                  <a:lumOff val="25000"/>
                </a:sysClr>
              </a:solidFill>
              <a:cs typeface="Calibri" panose="020F0502020204030204" pitchFamily="34" charset="0"/>
            </a:endParaRPr>
          </a:p>
          <a:p>
            <a:pPr marL="0" indent="0" hangingPunct="0">
              <a:spcBef>
                <a:spcPts val="0"/>
              </a:spcBef>
              <a:buNone/>
            </a:pPr>
            <a:r>
              <a:rPr lang="en-US" sz="1200" dirty="0">
                <a:cs typeface="Calibri" panose="020F0502020204030204" pitchFamily="34" charset="0"/>
              </a:rPr>
              <a:t>Mr. SANJAY has been the visionary on whose vision the firm has evolved with the readiness to step into the new age of rendering professional services to the highest standards. Dynamic and energetic, with over 15 years of accounting and business experience. He assists clients with business and strategic planning, mergers &amp; acquisitions, due diligence, internal controls and increasing operational efficiency. He has been responsible for numerous assignments in the tax and advisory services.</a:t>
            </a:r>
            <a:endParaRPr lang="en-IN" sz="1200" dirty="0">
              <a:cs typeface="Calibri" panose="020F0502020204030204" pitchFamily="34" charset="0"/>
            </a:endParaRPr>
          </a:p>
          <a:p>
            <a:pPr marL="0" indent="0">
              <a:spcBef>
                <a:spcPts val="0"/>
              </a:spcBef>
              <a:buNone/>
            </a:pPr>
            <a:r>
              <a:rPr lang="en-US" sz="1200" dirty="0">
                <a:cs typeface="Calibri" panose="020F0502020204030204" pitchFamily="34" charset="0"/>
              </a:rPr>
              <a:t>He has rich experience in banking audit </a:t>
            </a:r>
            <a:r>
              <a:rPr lang="en-US" sz="1200" dirty="0" err="1">
                <a:cs typeface="Calibri" panose="020F0502020204030204" pitchFamily="34" charset="0"/>
              </a:rPr>
              <a:t>i.e</a:t>
            </a:r>
            <a:r>
              <a:rPr lang="en-US" sz="1200" dirty="0">
                <a:cs typeface="Calibri" panose="020F0502020204030204" pitchFamily="34" charset="0"/>
              </a:rPr>
              <a:t> Statutory Audit, Concurrent Audit, Credit Audit, Valuation of Current Assets and due diligence work related to many banks like Canara Bank, Punjab National Bank, Etc. Currently he heads up the Indirect Tax and Management Consultancy activities of the firm.</a:t>
            </a:r>
            <a:endParaRPr lang="en-IN" sz="1200" dirty="0">
              <a:cs typeface="Calibri" panose="020F0502020204030204" pitchFamily="34" charset="0"/>
            </a:endParaRPr>
          </a:p>
        </p:txBody>
      </p:sp>
      <p:pic>
        <p:nvPicPr>
          <p:cNvPr id="23" name="Picture 22">
            <a:extLst>
              <a:ext uri="{FF2B5EF4-FFF2-40B4-BE49-F238E27FC236}">
                <a16:creationId xmlns:a16="http://schemas.microsoft.com/office/drawing/2014/main" id="{AAD114FD-3FA2-50DF-2950-F472507FCCC2}"/>
              </a:ext>
            </a:extLst>
          </p:cNvPr>
          <p:cNvPicPr>
            <a:picLocks noChangeAspect="1"/>
          </p:cNvPicPr>
          <p:nvPr/>
        </p:nvPicPr>
        <p:blipFill>
          <a:blip r:embed="rId4"/>
          <a:stretch>
            <a:fillRect/>
          </a:stretch>
        </p:blipFill>
        <p:spPr>
          <a:xfrm>
            <a:off x="4011451" y="1925895"/>
            <a:ext cx="1460518" cy="1874319"/>
          </a:xfrm>
          <a:prstGeom prst="rect">
            <a:avLst/>
          </a:prstGeom>
          <a:ln>
            <a:noFill/>
          </a:ln>
          <a:effectLst>
            <a:outerShdw blurRad="292100" dist="139700" dir="2700000" algn="tl" rotWithShape="0">
              <a:srgbClr val="333333">
                <a:alpha val="65000"/>
              </a:srgbClr>
            </a:outerShdw>
          </a:effectLst>
        </p:spPr>
      </p:pic>
      <p:pic>
        <p:nvPicPr>
          <p:cNvPr id="24" name="Picture 23">
            <a:extLst>
              <a:ext uri="{FF2B5EF4-FFF2-40B4-BE49-F238E27FC236}">
                <a16:creationId xmlns:a16="http://schemas.microsoft.com/office/drawing/2014/main" id="{4C70E48C-89E2-CE5B-DD42-14C95671D6BE}"/>
              </a:ext>
            </a:extLst>
          </p:cNvPr>
          <p:cNvPicPr>
            <a:picLocks noChangeAspect="1"/>
          </p:cNvPicPr>
          <p:nvPr/>
        </p:nvPicPr>
        <p:blipFill>
          <a:blip r:embed="rId5"/>
          <a:stretch>
            <a:fillRect/>
          </a:stretch>
        </p:blipFill>
        <p:spPr>
          <a:xfrm>
            <a:off x="8518335" y="1939072"/>
            <a:ext cx="1583721" cy="1750513"/>
          </a:xfrm>
          <a:prstGeom prst="rect">
            <a:avLst/>
          </a:prstGeom>
        </p:spPr>
      </p:pic>
    </p:spTree>
    <p:extLst>
      <p:ext uri="{BB962C8B-B14F-4D97-AF65-F5344CB8AC3E}">
        <p14:creationId xmlns:p14="http://schemas.microsoft.com/office/powerpoint/2010/main" val="1390124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object 6"/>
          <p:cNvPicPr/>
          <p:nvPr/>
        </p:nvPicPr>
        <p:blipFill>
          <a:blip r:embed="rId3" cstate="print"/>
          <a:stretch>
            <a:fillRect/>
          </a:stretch>
        </p:blipFill>
        <p:spPr>
          <a:xfrm>
            <a:off x="1524000" y="685800"/>
            <a:ext cx="9144000" cy="45720"/>
          </a:xfrm>
          <a:prstGeom prst="rect">
            <a:avLst/>
          </a:prstGeom>
        </p:spPr>
      </p:pic>
      <p:sp>
        <p:nvSpPr>
          <p:cNvPr id="15" name="object 7">
            <a:extLst>
              <a:ext uri="{FF2B5EF4-FFF2-40B4-BE49-F238E27FC236}">
                <a16:creationId xmlns:a16="http://schemas.microsoft.com/office/drawing/2014/main" id="{16B60DB5-07EC-6092-F4F4-848918E2F06A}"/>
              </a:ext>
            </a:extLst>
          </p:cNvPr>
          <p:cNvSpPr txBox="1">
            <a:spLocks noGrp="1"/>
          </p:cNvSpPr>
          <p:nvPr>
            <p:ph type="title"/>
          </p:nvPr>
        </p:nvSpPr>
        <p:spPr>
          <a:xfrm>
            <a:off x="1692654" y="269876"/>
            <a:ext cx="4260673" cy="412934"/>
          </a:xfrm>
          <a:prstGeom prst="rect">
            <a:avLst/>
          </a:prstGeom>
        </p:spPr>
        <p:txBody>
          <a:bodyPr vert="horz" wrap="square" lIns="0" tIns="12700" rIns="0" bIns="0" rtlCol="0">
            <a:spAutoFit/>
          </a:bodyPr>
          <a:lstStyle/>
          <a:p>
            <a:pPr marL="12700">
              <a:spcBef>
                <a:spcPts val="100"/>
              </a:spcBef>
            </a:pPr>
            <a:r>
              <a:rPr lang="en-IN" sz="2600" i="1" dirty="0">
                <a:effectLst/>
                <a:latin typeface="+mj-lt"/>
              </a:rPr>
              <a:t>Together </a:t>
            </a:r>
            <a:r>
              <a:rPr lang="en-IN" sz="2600" i="1" kern="0" dirty="0">
                <a:latin typeface="+mj-lt"/>
                <a:cs typeface="Segoe UI"/>
              </a:rPr>
              <a:t>We Achieve more</a:t>
            </a:r>
          </a:p>
        </p:txBody>
      </p:sp>
      <p:sp>
        <p:nvSpPr>
          <p:cNvPr id="16" name="Rectangle 15">
            <a:extLst>
              <a:ext uri="{FF2B5EF4-FFF2-40B4-BE49-F238E27FC236}">
                <a16:creationId xmlns:a16="http://schemas.microsoft.com/office/drawing/2014/main" id="{6EAE5A69-F89C-174C-B9C4-B4F064D4C8B1}"/>
              </a:ext>
            </a:extLst>
          </p:cNvPr>
          <p:cNvSpPr/>
          <p:nvPr/>
        </p:nvSpPr>
        <p:spPr>
          <a:xfrm>
            <a:off x="1524000" y="1108075"/>
            <a:ext cx="9266583" cy="1077218"/>
          </a:xfrm>
          <a:prstGeom prst="rect">
            <a:avLst/>
          </a:prstGeom>
        </p:spPr>
        <p:txBody>
          <a:bodyPr wrap="square">
            <a:spAutoFit/>
          </a:bodyPr>
          <a:lstStyle/>
          <a:p>
            <a:r>
              <a:rPr lang="en-US" sz="1600" dirty="0"/>
              <a:t>Our team is full of passionate people who love to come to work. It is probably because work is not</a:t>
            </a:r>
            <a:br>
              <a:rPr lang="en-US" sz="1600" dirty="0"/>
            </a:br>
            <a:r>
              <a:rPr lang="en-US" sz="1600" dirty="0"/>
              <a:t>regarded as a duty. It is fun!</a:t>
            </a:r>
            <a:br>
              <a:rPr lang="en-US" sz="1600" dirty="0"/>
            </a:br>
            <a:endParaRPr lang="en-IN" sz="1600" dirty="0"/>
          </a:p>
          <a:p>
            <a:r>
              <a:rPr lang="en-IN" sz="1600" dirty="0">
                <a:solidFill>
                  <a:srgbClr val="000000"/>
                </a:solidFill>
              </a:rPr>
              <a:t> </a:t>
            </a:r>
            <a:endParaRPr lang="en-IN" sz="1600" dirty="0"/>
          </a:p>
        </p:txBody>
      </p:sp>
      <p:sp>
        <p:nvSpPr>
          <p:cNvPr id="17" name="Content Placeholder 2">
            <a:extLst>
              <a:ext uri="{FF2B5EF4-FFF2-40B4-BE49-F238E27FC236}">
                <a16:creationId xmlns:a16="http://schemas.microsoft.com/office/drawing/2014/main" id="{9AEB3E75-9DEE-490D-3AA9-09122979A5EF}"/>
              </a:ext>
            </a:extLst>
          </p:cNvPr>
          <p:cNvSpPr txBox="1">
            <a:spLocks/>
          </p:cNvSpPr>
          <p:nvPr/>
        </p:nvSpPr>
        <p:spPr>
          <a:xfrm>
            <a:off x="1324304" y="1653042"/>
            <a:ext cx="4629024" cy="4881498"/>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A53010"/>
              </a:buClr>
              <a:buSzTx/>
              <a:buFont typeface="Wingdings 3" charset="2"/>
              <a:buNone/>
              <a:tabLst/>
              <a:defRPr/>
            </a:pPr>
            <a:r>
              <a:rPr kumimoji="0" lang="en-US" sz="1900" b="0" i="0" u="none" strike="noStrike" kern="1200" cap="none" spc="0" normalizeH="0" baseline="0" noProof="0" dirty="0">
                <a:ln>
                  <a:noFill/>
                </a:ln>
                <a:solidFill>
                  <a:sysClr val="windowText" lastClr="000000">
                    <a:lumMod val="75000"/>
                    <a:lumOff val="25000"/>
                  </a:sysClr>
                </a:solidFill>
                <a:effectLst/>
                <a:uLnTx/>
                <a:uFillTx/>
                <a:ea typeface="+mn-ea"/>
                <a:cs typeface="+mn-cs"/>
              </a:rPr>
              <a:t>			   		</a:t>
            </a:r>
            <a:endParaRPr lang="en-US" sz="1900" dirty="0">
              <a:solidFill>
                <a:sysClr val="windowText" lastClr="000000">
                  <a:lumMod val="75000"/>
                  <a:lumOff val="25000"/>
                </a:sysClr>
              </a:solidFill>
            </a:endParaRPr>
          </a:p>
          <a:p>
            <a:pPr marL="0" marR="0" lvl="0" indent="0" algn="l" defTabSz="457200" rtl="0" eaLnBrk="1" fontAlgn="auto" latinLnBrk="0" hangingPunct="1">
              <a:lnSpc>
                <a:spcPct val="100000"/>
              </a:lnSpc>
              <a:spcBef>
                <a:spcPts val="1000"/>
              </a:spcBef>
              <a:spcAft>
                <a:spcPts val="0"/>
              </a:spcAft>
              <a:buClr>
                <a:srgbClr val="A53010"/>
              </a:buClr>
              <a:buSzTx/>
              <a:buFont typeface="Wingdings 3" charset="2"/>
              <a:buNone/>
              <a:tabLst/>
              <a:defRPr/>
            </a:pPr>
            <a:r>
              <a:rPr lang="en-US" sz="1400" dirty="0">
                <a:solidFill>
                  <a:srgbClr val="C00000"/>
                </a:solidFill>
              </a:rPr>
              <a:t>CA Shubham Mishra</a:t>
            </a:r>
          </a:p>
          <a:p>
            <a:pPr marL="0" marR="0" lvl="0" indent="0" algn="l" defTabSz="457200" rtl="0" eaLnBrk="1" fontAlgn="auto" latinLnBrk="0" hangingPunct="1">
              <a:lnSpc>
                <a:spcPct val="100000"/>
              </a:lnSpc>
              <a:spcBef>
                <a:spcPts val="1000"/>
              </a:spcBef>
              <a:spcAft>
                <a:spcPts val="0"/>
              </a:spcAft>
              <a:buClr>
                <a:srgbClr val="A53010"/>
              </a:buClr>
              <a:buSzTx/>
              <a:buFont typeface="Wingdings 3" charset="2"/>
              <a:buNone/>
              <a:tabLst/>
              <a:defRPr/>
            </a:pPr>
            <a:r>
              <a:rPr lang="en-US" sz="1400" dirty="0">
                <a:solidFill>
                  <a:srgbClr val="C00000"/>
                </a:solidFill>
              </a:rPr>
              <a:t>(B.com, ACA )</a:t>
            </a:r>
          </a:p>
          <a:p>
            <a:pPr marL="0" marR="0" lvl="0" indent="0" algn="l" defTabSz="457200" rtl="0" eaLnBrk="1" fontAlgn="auto" latinLnBrk="0" hangingPunct="1">
              <a:lnSpc>
                <a:spcPct val="100000"/>
              </a:lnSpc>
              <a:spcBef>
                <a:spcPts val="1000"/>
              </a:spcBef>
              <a:spcAft>
                <a:spcPts val="0"/>
              </a:spcAft>
              <a:buClr>
                <a:srgbClr val="A53010"/>
              </a:buClr>
              <a:buSzTx/>
              <a:buFont typeface="Wingdings 3" charset="2"/>
              <a:buNone/>
              <a:tabLst/>
              <a:defRPr/>
            </a:pPr>
            <a:endParaRPr lang="en-US" sz="2000" dirty="0">
              <a:solidFill>
                <a:srgbClr val="C00000"/>
              </a:solidFill>
            </a:endParaRPr>
          </a:p>
          <a:p>
            <a:pPr marL="0" marR="0" lvl="0" indent="0" algn="l" defTabSz="457200" rtl="0" eaLnBrk="1" fontAlgn="auto" latinLnBrk="0" hangingPunct="1">
              <a:lnSpc>
                <a:spcPct val="100000"/>
              </a:lnSpc>
              <a:spcBef>
                <a:spcPts val="1000"/>
              </a:spcBef>
              <a:spcAft>
                <a:spcPts val="0"/>
              </a:spcAft>
              <a:buClr>
                <a:srgbClr val="A53010"/>
              </a:buClr>
              <a:buSzTx/>
              <a:buFont typeface="Wingdings 3" charset="2"/>
              <a:buNone/>
              <a:tabLst/>
              <a:defRPr/>
            </a:pPr>
            <a:endParaRPr kumimoji="0" lang="en-US" sz="1600" b="0" i="0" u="none" strike="noStrike" kern="1200" cap="none" spc="0" normalizeH="0" baseline="0" noProof="0" dirty="0">
              <a:ln>
                <a:noFill/>
              </a:ln>
              <a:solidFill>
                <a:sysClr val="windowText" lastClr="000000">
                  <a:lumMod val="75000"/>
                  <a:lumOff val="25000"/>
                </a:sysClr>
              </a:solidFill>
              <a:effectLst/>
              <a:uLnTx/>
              <a:uFillTx/>
              <a:ea typeface="+mn-ea"/>
              <a:cs typeface="Calibri" panose="020F0502020204030204" pitchFamily="34" charset="0"/>
            </a:endParaRPr>
          </a:p>
          <a:p>
            <a:pPr marL="0" marR="0" lvl="0" indent="0" algn="l" defTabSz="457200" rtl="0" eaLnBrk="1" fontAlgn="auto" latinLnBrk="0" hangingPunct="1">
              <a:lnSpc>
                <a:spcPct val="100000"/>
              </a:lnSpc>
              <a:spcBef>
                <a:spcPts val="1000"/>
              </a:spcBef>
              <a:spcAft>
                <a:spcPts val="0"/>
              </a:spcAft>
              <a:buClr>
                <a:srgbClr val="A53010"/>
              </a:buClr>
              <a:buSzTx/>
              <a:buFont typeface="Wingdings 3" charset="2"/>
              <a:buNone/>
              <a:tabLst/>
              <a:defRPr/>
            </a:pPr>
            <a:endParaRPr kumimoji="0" lang="en-US" sz="1600" b="0" i="0" u="none" strike="noStrike" kern="1200" cap="none" spc="0" normalizeH="0" baseline="0" noProof="0" dirty="0">
              <a:ln>
                <a:noFill/>
              </a:ln>
              <a:solidFill>
                <a:sysClr val="windowText" lastClr="000000">
                  <a:lumMod val="75000"/>
                  <a:lumOff val="25000"/>
                </a:sysClr>
              </a:solidFill>
              <a:effectLst/>
              <a:uLnTx/>
              <a:uFillTx/>
              <a:ea typeface="+mn-ea"/>
              <a:cs typeface="Calibri" panose="020F0502020204030204" pitchFamily="34" charset="0"/>
            </a:endParaRPr>
          </a:p>
          <a:p>
            <a:pPr marL="0" indent="0">
              <a:buClr>
                <a:srgbClr val="A53010"/>
              </a:buClr>
              <a:buNone/>
              <a:defRPr/>
            </a:pPr>
            <a:r>
              <a:rPr kumimoji="0" lang="en-US" sz="1200" b="0" i="0" u="none" strike="noStrike" kern="1200" cap="none" spc="0" normalizeH="0" baseline="0" noProof="0" dirty="0">
                <a:ln>
                  <a:noFill/>
                </a:ln>
                <a:solidFill>
                  <a:schemeClr val="tx1"/>
                </a:solidFill>
                <a:effectLst/>
                <a:uLnTx/>
                <a:uFillTx/>
                <a:ea typeface="+mn-ea"/>
                <a:cs typeface="Calibri"/>
              </a:rPr>
              <a:t>Mrs. Shubham Mishra is one </a:t>
            </a:r>
            <a:r>
              <a:rPr lang="en-US" sz="1200" dirty="0">
                <a:solidFill>
                  <a:schemeClr val="tx1"/>
                </a:solidFill>
                <a:cs typeface="Calibri"/>
              </a:rPr>
              <a:t>of the Managing Partners of the Firm.</a:t>
            </a:r>
            <a:r>
              <a:rPr kumimoji="0" lang="en-US" sz="1200" b="0" i="0" u="none" strike="noStrike" kern="1200" cap="none" spc="0" normalizeH="0" baseline="0" noProof="0" dirty="0">
                <a:ln>
                  <a:noFill/>
                </a:ln>
                <a:solidFill>
                  <a:schemeClr val="tx1"/>
                </a:solidFill>
                <a:effectLst/>
                <a:uLnTx/>
                <a:uFillTx/>
                <a:ea typeface="+mn-ea"/>
                <a:cs typeface="Calibri"/>
              </a:rPr>
              <a:t> Known for her extensive knowledge and expertise in the field of Taxation, Auditing and Direct tax planning, </a:t>
            </a:r>
            <a:r>
              <a:rPr lang="en-US" sz="1200" dirty="0">
                <a:solidFill>
                  <a:schemeClr val="tx1"/>
                </a:solidFill>
                <a:cs typeface="Calibri"/>
              </a:rPr>
              <a:t>She</a:t>
            </a:r>
            <a:r>
              <a:rPr kumimoji="0" lang="en-US" sz="1200" b="0" i="0" u="none" strike="noStrike" kern="1200" cap="none" spc="0" normalizeH="0" baseline="0" noProof="0" dirty="0">
                <a:ln>
                  <a:noFill/>
                </a:ln>
                <a:solidFill>
                  <a:schemeClr val="tx1"/>
                </a:solidFill>
                <a:effectLst/>
                <a:uLnTx/>
                <a:uFillTx/>
                <a:ea typeface="+mn-ea"/>
                <a:cs typeface="Calibri"/>
              </a:rPr>
              <a:t> specializes in services related to Audit</a:t>
            </a:r>
            <a:r>
              <a:rPr lang="en-US" sz="1200" dirty="0">
                <a:solidFill>
                  <a:schemeClr val="tx1"/>
                </a:solidFill>
                <a:cs typeface="Calibri"/>
              </a:rPr>
              <a:t> </a:t>
            </a:r>
            <a:r>
              <a:rPr kumimoji="0" lang="en-US" sz="1200" b="0" i="0" u="none" strike="noStrike" kern="1200" cap="none" spc="0" normalizeH="0" baseline="0" noProof="0" dirty="0">
                <a:ln>
                  <a:noFill/>
                </a:ln>
                <a:solidFill>
                  <a:schemeClr val="tx1"/>
                </a:solidFill>
                <a:effectLst/>
                <a:uLnTx/>
                <a:uFillTx/>
                <a:ea typeface="+mn-ea"/>
                <a:cs typeface="Calibri"/>
              </a:rPr>
              <a:t>management Fixed Asset Management </a:t>
            </a:r>
            <a:r>
              <a:rPr lang="en-US" sz="1200" dirty="0">
                <a:solidFill>
                  <a:schemeClr val="tx1"/>
                </a:solidFill>
                <a:cs typeface="Calibri"/>
              </a:rPr>
              <a:t>,P</a:t>
            </a:r>
            <a:r>
              <a:rPr kumimoji="0" lang="en-US" sz="1200" b="0" i="0" u="none" strike="noStrike" kern="1200" cap="none" spc="0" normalizeH="0" baseline="0" noProof="0" dirty="0">
                <a:ln>
                  <a:noFill/>
                </a:ln>
                <a:solidFill>
                  <a:schemeClr val="tx1"/>
                </a:solidFill>
                <a:effectLst/>
                <a:uLnTx/>
                <a:uFillTx/>
                <a:ea typeface="+mn-ea"/>
                <a:cs typeface="Calibri"/>
              </a:rPr>
              <a:t>reparation &amp; Analysis of Financial statements</a:t>
            </a:r>
            <a:r>
              <a:rPr lang="en-US" sz="1200" dirty="0">
                <a:solidFill>
                  <a:schemeClr val="tx1"/>
                </a:solidFill>
                <a:cs typeface="Calibri"/>
              </a:rPr>
              <a:t>.</a:t>
            </a:r>
          </a:p>
          <a:p>
            <a:pPr marL="0" indent="0">
              <a:buClr>
                <a:srgbClr val="A53010"/>
              </a:buClr>
              <a:buNone/>
              <a:defRPr/>
            </a:pPr>
            <a:r>
              <a:rPr lang="en-US" sz="1200" b="0" i="0" dirty="0">
                <a:solidFill>
                  <a:schemeClr val="tx1"/>
                </a:solidFill>
                <a:effectLst/>
              </a:rPr>
              <a:t>She is a business professional with more than </a:t>
            </a:r>
            <a:r>
              <a:rPr lang="en-US" sz="1200" dirty="0">
                <a:solidFill>
                  <a:schemeClr val="tx1"/>
                </a:solidFill>
              </a:rPr>
              <a:t>a decade and a half</a:t>
            </a:r>
            <a:r>
              <a:rPr lang="en-US" sz="1200" b="0" i="0" dirty="0">
                <a:solidFill>
                  <a:schemeClr val="tx1"/>
                </a:solidFill>
                <a:effectLst/>
              </a:rPr>
              <a:t> years of experience helping other </a:t>
            </a:r>
            <a:r>
              <a:rPr lang="en-US" sz="1200" dirty="0" err="1">
                <a:solidFill>
                  <a:schemeClr val="tx1"/>
                </a:solidFill>
              </a:rPr>
              <a:t>businesses’s</a:t>
            </a:r>
            <a:r>
              <a:rPr lang="en-US" sz="1200" dirty="0">
                <a:solidFill>
                  <a:schemeClr val="tx1"/>
                </a:solidFill>
              </a:rPr>
              <a:t> </a:t>
            </a:r>
            <a:r>
              <a:rPr lang="en-US" sz="1200" b="0" i="0" dirty="0">
                <a:solidFill>
                  <a:schemeClr val="tx1"/>
                </a:solidFill>
                <a:effectLst/>
              </a:rPr>
              <a:t>to grow and be more profitable. She has a strong and genuine passion for business growth and sustainability. She is a person with</a:t>
            </a:r>
            <a:r>
              <a:rPr kumimoji="0" lang="en-US" sz="1200" b="0" i="0" u="none" strike="noStrike" kern="1200" cap="none" spc="0" normalizeH="0" baseline="0" noProof="0" dirty="0">
                <a:ln>
                  <a:noFill/>
                </a:ln>
                <a:solidFill>
                  <a:schemeClr val="tx1"/>
                </a:solidFill>
                <a:effectLst/>
                <a:uLnTx/>
                <a:uFillTx/>
                <a:ea typeface="+mn-ea"/>
                <a:cs typeface="Calibri"/>
              </a:rPr>
              <a:t> strong professional skills, ethics and communication skills</a:t>
            </a:r>
            <a:r>
              <a:rPr lang="en-US" sz="1200" dirty="0">
                <a:solidFill>
                  <a:schemeClr val="tx1"/>
                </a:solidFill>
                <a:cs typeface="Calibri"/>
              </a:rPr>
              <a:t> </a:t>
            </a:r>
            <a:endParaRPr kumimoji="0" lang="en-IN" sz="1200" b="0" i="0" u="none" strike="noStrike" kern="1200" cap="none" spc="0" normalizeH="0" baseline="0" noProof="0" dirty="0">
              <a:ln>
                <a:noFill/>
              </a:ln>
              <a:solidFill>
                <a:schemeClr val="tx1"/>
              </a:solidFill>
              <a:effectLst/>
              <a:uLnTx/>
              <a:uFillTx/>
              <a:ea typeface="+mn-ea"/>
              <a:cs typeface="Calibri" panose="020F0502020204030204" pitchFamily="34" charset="0"/>
            </a:endParaRPr>
          </a:p>
        </p:txBody>
      </p:sp>
      <p:sp>
        <p:nvSpPr>
          <p:cNvPr id="5" name="AutoShape 6">
            <a:extLst>
              <a:ext uri="{FF2B5EF4-FFF2-40B4-BE49-F238E27FC236}">
                <a16:creationId xmlns:a16="http://schemas.microsoft.com/office/drawing/2014/main" id="{04706DBD-D9D5-A5AA-C77F-3F58950E4AC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1" name="Content Placeholder 2">
            <a:extLst>
              <a:ext uri="{FF2B5EF4-FFF2-40B4-BE49-F238E27FC236}">
                <a16:creationId xmlns:a16="http://schemas.microsoft.com/office/drawing/2014/main" id="{8736D395-4B3B-73F6-849E-0CE1DCD1D261}"/>
              </a:ext>
            </a:extLst>
          </p:cNvPr>
          <p:cNvSpPr txBox="1">
            <a:spLocks/>
          </p:cNvSpPr>
          <p:nvPr/>
        </p:nvSpPr>
        <p:spPr>
          <a:xfrm>
            <a:off x="6978869" y="1702170"/>
            <a:ext cx="3888827" cy="4832370"/>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250000"/>
              </a:lnSpc>
              <a:buClr>
                <a:srgbClr val="A53010"/>
              </a:buClr>
              <a:buNone/>
              <a:defRPr/>
            </a:pPr>
            <a:r>
              <a:rPr kumimoji="0" lang="en-US" sz="1400" u="none" strike="noStrike" kern="1200" cap="none" spc="0" normalizeH="0" baseline="0" noProof="0" dirty="0">
                <a:ln>
                  <a:noFill/>
                </a:ln>
                <a:solidFill>
                  <a:srgbClr val="C00000"/>
                </a:solidFill>
                <a:effectLst/>
                <a:uLnTx/>
                <a:uFillTx/>
                <a:ea typeface="+mn-ea"/>
                <a:cs typeface="+mn-cs"/>
              </a:rPr>
              <a:t>CA </a:t>
            </a:r>
            <a:r>
              <a:rPr lang="en-US" sz="1400" dirty="0">
                <a:solidFill>
                  <a:srgbClr val="C00000"/>
                </a:solidFill>
              </a:rPr>
              <a:t>SURABHI GUPTA</a:t>
            </a:r>
            <a:endParaRPr kumimoji="0" lang="en-US" sz="1400" u="none" strike="noStrike" kern="1200" cap="none" spc="0" normalizeH="0" baseline="0" noProof="0" dirty="0">
              <a:ln>
                <a:noFill/>
              </a:ln>
              <a:solidFill>
                <a:srgbClr val="C00000"/>
              </a:solidFill>
              <a:effectLst/>
              <a:uLnTx/>
              <a:uFillTx/>
              <a:ea typeface="+mn-ea"/>
              <a:cs typeface="+mn-cs"/>
            </a:endParaRPr>
          </a:p>
          <a:p>
            <a:pPr marL="0" marR="0" lvl="0" indent="0" algn="l" defTabSz="457200" rtl="0" eaLnBrk="1" fontAlgn="auto" latinLnBrk="0" hangingPunct="1">
              <a:lnSpc>
                <a:spcPct val="100000"/>
              </a:lnSpc>
              <a:spcBef>
                <a:spcPts val="0"/>
              </a:spcBef>
              <a:spcAft>
                <a:spcPts val="0"/>
              </a:spcAft>
              <a:buClr>
                <a:srgbClr val="A53010"/>
              </a:buClr>
              <a:buSzTx/>
              <a:buFont typeface="Wingdings 3" charset="2"/>
              <a:buNone/>
              <a:tabLst/>
              <a:defRPr/>
            </a:pPr>
            <a:r>
              <a:rPr kumimoji="0" lang="en-US" sz="1400" u="none" strike="noStrike" kern="1200" cap="none" spc="0" normalizeH="0" baseline="0" noProof="0" dirty="0">
                <a:ln>
                  <a:noFill/>
                </a:ln>
                <a:solidFill>
                  <a:srgbClr val="C00000"/>
                </a:solidFill>
                <a:effectLst/>
                <a:uLnTx/>
                <a:uFillTx/>
                <a:ea typeface="+mn-ea"/>
                <a:cs typeface="+mn-cs"/>
              </a:rPr>
              <a:t>(B.com, </a:t>
            </a:r>
            <a:r>
              <a:rPr lang="en-US" sz="1400" dirty="0">
                <a:solidFill>
                  <a:srgbClr val="C00000"/>
                </a:solidFill>
              </a:rPr>
              <a:t>ACA</a:t>
            </a:r>
            <a:r>
              <a:rPr kumimoji="0" lang="en-US" sz="1400" u="none" strike="noStrike" kern="1200" cap="none" spc="0" normalizeH="0" baseline="0" noProof="0" dirty="0">
                <a:ln>
                  <a:noFill/>
                </a:ln>
                <a:solidFill>
                  <a:srgbClr val="C00000"/>
                </a:solidFill>
                <a:effectLst/>
                <a:uLnTx/>
                <a:uFillTx/>
                <a:ea typeface="+mn-ea"/>
                <a:cs typeface="+mn-cs"/>
              </a:rPr>
              <a:t>)</a:t>
            </a:r>
            <a:endParaRPr kumimoji="0" lang="en-IN" sz="1400" u="none" strike="noStrike" kern="1200" cap="none" spc="0" normalizeH="0" baseline="0" noProof="0" dirty="0">
              <a:ln>
                <a:noFill/>
              </a:ln>
              <a:solidFill>
                <a:srgbClr val="C00000"/>
              </a:solidFill>
              <a:effectLst/>
              <a:uLnTx/>
              <a:uFillTx/>
              <a:ea typeface="+mn-ea"/>
              <a:cs typeface="+mn-cs"/>
            </a:endParaRPr>
          </a:p>
          <a:p>
            <a:pPr marL="0" marR="0" lvl="0" indent="0" algn="l" defTabSz="457200" rtl="0" eaLnBrk="1" fontAlgn="auto" latinLnBrk="0" hangingPunct="0">
              <a:lnSpc>
                <a:spcPct val="100000"/>
              </a:lnSpc>
              <a:spcBef>
                <a:spcPts val="1000"/>
              </a:spcBef>
              <a:spcAft>
                <a:spcPts val="0"/>
              </a:spcAft>
              <a:buClr>
                <a:srgbClr val="A53010"/>
              </a:buClr>
              <a:buSzTx/>
              <a:buFont typeface="Wingdings 3" charset="2"/>
              <a:buNone/>
              <a:tabLst/>
              <a:defRPr/>
            </a:pPr>
            <a:endParaRPr kumimoji="0" lang="en-US" sz="1500" b="0" i="0" u="none" strike="noStrike" kern="1200" cap="none" spc="0" normalizeH="0" baseline="0" noProof="0" dirty="0">
              <a:ln>
                <a:noFill/>
              </a:ln>
              <a:solidFill>
                <a:prstClr val="black">
                  <a:lumMod val="75000"/>
                  <a:lumOff val="25000"/>
                </a:prstClr>
              </a:solidFill>
              <a:effectLst/>
              <a:uLnTx/>
              <a:uFillTx/>
              <a:ea typeface="+mn-ea"/>
              <a:cs typeface="Calibri" panose="020F0502020204030204" pitchFamily="34" charset="0"/>
            </a:endParaRPr>
          </a:p>
          <a:p>
            <a:pPr marL="0" marR="0" lvl="0" indent="0" algn="l" defTabSz="457200" rtl="0" eaLnBrk="1" fontAlgn="auto" latinLnBrk="0" hangingPunct="0">
              <a:lnSpc>
                <a:spcPct val="100000"/>
              </a:lnSpc>
              <a:spcBef>
                <a:spcPts val="1000"/>
              </a:spcBef>
              <a:spcAft>
                <a:spcPts val="0"/>
              </a:spcAft>
              <a:buClr>
                <a:srgbClr val="A53010"/>
              </a:buClr>
              <a:buSzTx/>
              <a:buFont typeface="Wingdings 3" charset="2"/>
              <a:buNone/>
              <a:tabLst/>
              <a:defRPr/>
            </a:pPr>
            <a:endParaRPr lang="en-US" sz="1500" dirty="0">
              <a:solidFill>
                <a:prstClr val="black">
                  <a:lumMod val="75000"/>
                  <a:lumOff val="25000"/>
                </a:prstClr>
              </a:solidFill>
              <a:cs typeface="Calibri" panose="020F0502020204030204" pitchFamily="34" charset="0"/>
            </a:endParaRPr>
          </a:p>
          <a:p>
            <a:pPr marL="0" marR="0" lvl="0" indent="0" algn="l" defTabSz="457200" rtl="0" eaLnBrk="1" fontAlgn="auto" latinLnBrk="0" hangingPunct="0">
              <a:lnSpc>
                <a:spcPct val="100000"/>
              </a:lnSpc>
              <a:spcBef>
                <a:spcPts val="1000"/>
              </a:spcBef>
              <a:spcAft>
                <a:spcPts val="0"/>
              </a:spcAft>
              <a:buClr>
                <a:srgbClr val="A53010"/>
              </a:buClr>
              <a:buSzTx/>
              <a:buFont typeface="Wingdings 3" charset="2"/>
              <a:buNone/>
              <a:tabLst/>
              <a:defRPr/>
            </a:pPr>
            <a:endParaRPr kumimoji="0" lang="en-US" sz="1500" b="0" i="0" u="none" strike="noStrike" kern="1200" cap="none" spc="0" normalizeH="0" baseline="0" noProof="0" dirty="0">
              <a:ln>
                <a:noFill/>
              </a:ln>
              <a:solidFill>
                <a:prstClr val="black">
                  <a:lumMod val="75000"/>
                  <a:lumOff val="25000"/>
                </a:prstClr>
              </a:solidFill>
              <a:effectLst/>
              <a:uLnTx/>
              <a:uFillTx/>
              <a:ea typeface="+mn-ea"/>
              <a:cs typeface="Calibri" panose="020F0502020204030204" pitchFamily="34" charset="0"/>
            </a:endParaRPr>
          </a:p>
          <a:p>
            <a:pPr marL="0" marR="0" lvl="0" indent="0" algn="l" defTabSz="457200" rtl="0" eaLnBrk="1" fontAlgn="auto" latinLnBrk="0" hangingPunct="0">
              <a:lnSpc>
                <a:spcPct val="100000"/>
              </a:lnSpc>
              <a:spcBef>
                <a:spcPts val="1000"/>
              </a:spcBef>
              <a:spcAft>
                <a:spcPts val="0"/>
              </a:spcAft>
              <a:buClr>
                <a:srgbClr val="A53010"/>
              </a:buClr>
              <a:buSzTx/>
              <a:buFont typeface="Wingdings 3" charset="2"/>
              <a:buNone/>
              <a:tabLst/>
              <a:defRPr/>
            </a:pPr>
            <a:endParaRPr lang="en-US" sz="1500" dirty="0">
              <a:solidFill>
                <a:prstClr val="black">
                  <a:lumMod val="75000"/>
                  <a:lumOff val="25000"/>
                </a:prstClr>
              </a:solidFill>
              <a:cs typeface="Calibri" panose="020F0502020204030204" pitchFamily="34" charset="0"/>
            </a:endParaRPr>
          </a:p>
          <a:p>
            <a:pPr marL="0" marR="0" lvl="0" indent="0" algn="l" defTabSz="457200" rtl="0" eaLnBrk="1" fontAlgn="auto" latinLnBrk="0" hangingPunct="0">
              <a:lnSpc>
                <a:spcPct val="100000"/>
              </a:lnSpc>
              <a:spcBef>
                <a:spcPts val="1000"/>
              </a:spcBef>
              <a:spcAft>
                <a:spcPts val="0"/>
              </a:spcAft>
              <a:buClr>
                <a:srgbClr val="A53010"/>
              </a:buClr>
              <a:buSzTx/>
              <a:buFont typeface="Wingdings 3" charset="2"/>
              <a:buNone/>
              <a:tabLst/>
              <a:defRPr/>
            </a:pPr>
            <a:endParaRPr kumimoji="0" lang="en-US" sz="1100" b="0" i="0" u="none" strike="noStrike" kern="1200" cap="none" spc="0" normalizeH="0" baseline="0" noProof="0" dirty="0">
              <a:ln>
                <a:noFill/>
              </a:ln>
              <a:solidFill>
                <a:prstClr val="black">
                  <a:lumMod val="75000"/>
                  <a:lumOff val="25000"/>
                </a:prstClr>
              </a:solidFill>
              <a:effectLst/>
              <a:uLnTx/>
              <a:uFillTx/>
              <a:ea typeface="+mn-ea"/>
              <a:cs typeface="Calibri" panose="020F0502020204030204" pitchFamily="34" charset="0"/>
            </a:endParaRPr>
          </a:p>
          <a:p>
            <a:pPr marL="0" indent="0">
              <a:buNone/>
              <a:defRPr/>
            </a:pPr>
            <a:r>
              <a:rPr lang="en-US" sz="1200" dirty="0">
                <a:solidFill>
                  <a:schemeClr val="tx1"/>
                </a:solidFill>
                <a:ea typeface="+mn-lt"/>
                <a:cs typeface="+mn-lt"/>
              </a:rPr>
              <a:t>Ms</a:t>
            </a:r>
            <a:r>
              <a:rPr kumimoji="0" lang="en-US" sz="1200" b="0" i="0" u="none" strike="noStrike" kern="1200" cap="none" spc="0" normalizeH="0" baseline="0" noProof="0" dirty="0">
                <a:ln>
                  <a:noFill/>
                </a:ln>
                <a:solidFill>
                  <a:schemeClr val="tx1"/>
                </a:solidFill>
                <a:effectLst/>
                <a:uLnTx/>
                <a:uFillTx/>
                <a:ea typeface="+mn-lt"/>
                <a:cs typeface="+mn-lt"/>
              </a:rPr>
              <a:t>. </a:t>
            </a:r>
            <a:r>
              <a:rPr lang="en-US" sz="1200" dirty="0">
                <a:solidFill>
                  <a:schemeClr val="tx1"/>
                </a:solidFill>
                <a:ea typeface="+mn-lt"/>
                <a:cs typeface="+mn-lt"/>
              </a:rPr>
              <a:t>Surabhi Gupta </a:t>
            </a:r>
            <a:r>
              <a:rPr kumimoji="0" lang="en-US" sz="1200" b="0" i="0" u="none" strike="noStrike" kern="1200" cap="none" spc="0" normalizeH="0" baseline="0" noProof="0" dirty="0">
                <a:ln>
                  <a:noFill/>
                </a:ln>
                <a:solidFill>
                  <a:schemeClr val="tx1"/>
                </a:solidFill>
                <a:effectLst/>
                <a:uLnTx/>
                <a:uFillTx/>
                <a:ea typeface="+mn-lt"/>
                <a:cs typeface="+mn-lt"/>
              </a:rPr>
              <a:t>is one of the </a:t>
            </a:r>
            <a:r>
              <a:rPr lang="en-US" sz="1200" dirty="0">
                <a:solidFill>
                  <a:schemeClr val="tx1"/>
                </a:solidFill>
                <a:ea typeface="+mn-lt"/>
                <a:cs typeface="+mn-lt"/>
              </a:rPr>
              <a:t>partners </a:t>
            </a:r>
            <a:r>
              <a:rPr kumimoji="0" lang="en-US" sz="1200" b="0" i="0" u="none" strike="noStrike" kern="1200" cap="none" spc="0" normalizeH="0" baseline="0" noProof="0" dirty="0">
                <a:ln>
                  <a:noFill/>
                </a:ln>
                <a:solidFill>
                  <a:schemeClr val="tx1"/>
                </a:solidFill>
                <a:effectLst/>
                <a:uLnTx/>
                <a:uFillTx/>
                <a:ea typeface="+mn-lt"/>
                <a:cs typeface="+mn-lt"/>
              </a:rPr>
              <a:t>of the </a:t>
            </a:r>
            <a:r>
              <a:rPr lang="en-US" sz="1200" dirty="0">
                <a:solidFill>
                  <a:schemeClr val="tx1"/>
                </a:solidFill>
                <a:ea typeface="+mn-lt"/>
                <a:cs typeface="+mn-lt"/>
              </a:rPr>
              <a:t>firm. She specializes </a:t>
            </a:r>
            <a:r>
              <a:rPr kumimoji="0" lang="en-US" sz="1200" b="0" i="0" u="none" strike="noStrike" kern="1200" cap="none" spc="0" normalizeH="0" baseline="0" noProof="0" dirty="0">
                <a:ln>
                  <a:noFill/>
                </a:ln>
                <a:solidFill>
                  <a:schemeClr val="tx1"/>
                </a:solidFill>
                <a:effectLst/>
                <a:uLnTx/>
                <a:uFillTx/>
                <a:ea typeface="+mn-lt"/>
                <a:cs typeface="+mn-lt"/>
              </a:rPr>
              <a:t>in </a:t>
            </a:r>
            <a:r>
              <a:rPr lang="en-US" sz="1200" dirty="0">
                <a:solidFill>
                  <a:schemeClr val="tx1"/>
                </a:solidFill>
                <a:ea typeface="+mn-lt"/>
                <a:cs typeface="+mn-lt"/>
              </a:rPr>
              <a:t>finalization </a:t>
            </a:r>
            <a:r>
              <a:rPr kumimoji="0" lang="en-US" sz="1200" b="0" i="0" u="none" strike="noStrike" kern="1200" cap="none" spc="0" normalizeH="0" baseline="0" noProof="0" dirty="0">
                <a:ln>
                  <a:noFill/>
                </a:ln>
                <a:solidFill>
                  <a:schemeClr val="tx1"/>
                </a:solidFill>
                <a:effectLst/>
                <a:uLnTx/>
                <a:uFillTx/>
                <a:ea typeface="+mn-lt"/>
                <a:cs typeface="+mn-lt"/>
              </a:rPr>
              <a:t>of </a:t>
            </a:r>
            <a:r>
              <a:rPr lang="en-US" sz="1200" dirty="0">
                <a:solidFill>
                  <a:schemeClr val="tx1"/>
                </a:solidFill>
                <a:ea typeface="+mn-lt"/>
                <a:cs typeface="+mn-lt"/>
              </a:rPr>
              <a:t>financial statements</a:t>
            </a:r>
            <a:r>
              <a:rPr kumimoji="0" lang="en-US" sz="1200" b="0" i="0" u="none" strike="noStrike" kern="1200" cap="none" spc="0" normalizeH="0" baseline="0" noProof="0" dirty="0">
                <a:ln>
                  <a:noFill/>
                </a:ln>
                <a:solidFill>
                  <a:schemeClr val="tx1"/>
                </a:solidFill>
                <a:effectLst/>
                <a:uLnTx/>
                <a:uFillTx/>
                <a:ea typeface="+mn-lt"/>
                <a:cs typeface="+mn-lt"/>
              </a:rPr>
              <a:t>, </a:t>
            </a:r>
            <a:r>
              <a:rPr lang="en-US" sz="1200" dirty="0">
                <a:solidFill>
                  <a:schemeClr val="tx1"/>
                </a:solidFill>
                <a:ea typeface="+mn-lt"/>
                <a:cs typeface="+mn-lt"/>
              </a:rPr>
              <a:t>cash flows</a:t>
            </a:r>
            <a:r>
              <a:rPr kumimoji="0" lang="en-US" sz="1200" b="0" i="0" u="none" strike="noStrike" kern="1200" cap="none" spc="0" normalizeH="0" baseline="0" noProof="0" dirty="0">
                <a:ln>
                  <a:noFill/>
                </a:ln>
                <a:solidFill>
                  <a:schemeClr val="tx1"/>
                </a:solidFill>
                <a:effectLst/>
                <a:uLnTx/>
                <a:uFillTx/>
                <a:ea typeface="+mn-lt"/>
                <a:cs typeface="+mn-lt"/>
              </a:rPr>
              <a:t>, </a:t>
            </a:r>
            <a:r>
              <a:rPr lang="en-US" sz="1200" dirty="0">
                <a:solidFill>
                  <a:schemeClr val="tx1"/>
                </a:solidFill>
                <a:ea typeface="+mn-lt"/>
                <a:cs typeface="+mn-lt"/>
              </a:rPr>
              <a:t>forecast </a:t>
            </a:r>
            <a:r>
              <a:rPr kumimoji="0" lang="en-US" sz="1200" b="0" i="0" u="none" strike="noStrike" kern="1200" cap="none" spc="0" normalizeH="0" baseline="0" noProof="0" dirty="0">
                <a:ln>
                  <a:noFill/>
                </a:ln>
                <a:solidFill>
                  <a:schemeClr val="tx1"/>
                </a:solidFill>
                <a:effectLst/>
                <a:uLnTx/>
                <a:uFillTx/>
                <a:ea typeface="+mn-lt"/>
                <a:cs typeface="+mn-lt"/>
              </a:rPr>
              <a:t>of </a:t>
            </a:r>
            <a:r>
              <a:rPr lang="en-US" sz="1200" dirty="0">
                <a:solidFill>
                  <a:schemeClr val="tx1"/>
                </a:solidFill>
                <a:ea typeface="+mn-lt"/>
                <a:cs typeface="+mn-lt"/>
              </a:rPr>
              <a:t>financial data and MIS. She have post qualification experience </a:t>
            </a:r>
            <a:r>
              <a:rPr kumimoji="0" lang="en-US" sz="1200" b="0" i="0" u="none" strike="noStrike" kern="1200" cap="none" spc="0" normalizeH="0" baseline="0" noProof="0" dirty="0">
                <a:ln>
                  <a:noFill/>
                </a:ln>
                <a:solidFill>
                  <a:schemeClr val="tx1"/>
                </a:solidFill>
                <a:effectLst/>
                <a:uLnTx/>
                <a:uFillTx/>
                <a:ea typeface="+mn-lt"/>
                <a:cs typeface="+mn-lt"/>
              </a:rPr>
              <a:t>of </a:t>
            </a:r>
            <a:r>
              <a:rPr lang="en-US" sz="1200" dirty="0">
                <a:solidFill>
                  <a:schemeClr val="tx1"/>
                </a:solidFill>
                <a:ea typeface="+mn-lt"/>
                <a:cs typeface="+mn-lt"/>
              </a:rPr>
              <a:t>about 4 years in the field </a:t>
            </a:r>
            <a:r>
              <a:rPr kumimoji="0" lang="en-US" sz="1200" b="0" i="0" u="none" strike="noStrike" kern="1200" cap="none" spc="0" normalizeH="0" baseline="0" noProof="0" dirty="0">
                <a:ln>
                  <a:noFill/>
                </a:ln>
                <a:solidFill>
                  <a:schemeClr val="tx1"/>
                </a:solidFill>
                <a:effectLst/>
                <a:uLnTx/>
                <a:uFillTx/>
                <a:ea typeface="+mn-lt"/>
                <a:cs typeface="+mn-lt"/>
              </a:rPr>
              <a:t>of </a:t>
            </a:r>
            <a:r>
              <a:rPr lang="en-US" sz="1200" dirty="0">
                <a:solidFill>
                  <a:schemeClr val="tx1"/>
                </a:solidFill>
                <a:ea typeface="+mn-lt"/>
                <a:cs typeface="+mn-lt"/>
              </a:rPr>
              <a:t>direct taxation as well as statutory and tax audits</a:t>
            </a:r>
            <a:r>
              <a:rPr kumimoji="0" lang="en-US" sz="1200" b="0" i="0" u="none" strike="noStrike" kern="1200" cap="none" spc="0" normalizeH="0" baseline="0" noProof="0" dirty="0">
                <a:ln>
                  <a:noFill/>
                </a:ln>
                <a:solidFill>
                  <a:schemeClr val="tx1"/>
                </a:solidFill>
                <a:effectLst/>
                <a:uLnTx/>
                <a:uFillTx/>
                <a:ea typeface="+mn-lt"/>
                <a:cs typeface="+mn-lt"/>
              </a:rPr>
              <a:t>. </a:t>
            </a:r>
            <a:r>
              <a:rPr lang="en-US" sz="1200" dirty="0">
                <a:solidFill>
                  <a:schemeClr val="tx1"/>
                </a:solidFill>
                <a:ea typeface="+mn-lt"/>
                <a:cs typeface="+mn-lt"/>
              </a:rPr>
              <a:t>She has worked with clients from manufacturing as well as trading sectors and </a:t>
            </a:r>
            <a:r>
              <a:rPr kumimoji="0" lang="en-US" sz="1200" b="0" i="0" u="none" strike="noStrike" kern="1200" cap="none" spc="0" normalizeH="0" baseline="0" noProof="0" dirty="0">
                <a:ln>
                  <a:noFill/>
                </a:ln>
                <a:solidFill>
                  <a:schemeClr val="tx1"/>
                </a:solidFill>
                <a:effectLst/>
                <a:uLnTx/>
                <a:uFillTx/>
                <a:ea typeface="+mn-lt"/>
                <a:cs typeface="+mn-lt"/>
              </a:rPr>
              <a:t>has </a:t>
            </a:r>
            <a:r>
              <a:rPr lang="en-US" sz="1200" dirty="0">
                <a:solidFill>
                  <a:schemeClr val="tx1"/>
                </a:solidFill>
                <a:ea typeface="+mn-lt"/>
                <a:cs typeface="+mn-lt"/>
              </a:rPr>
              <a:t>also carried statutory audit of various trusts. She focuses on utilizing firm resources in a way that results </a:t>
            </a:r>
            <a:r>
              <a:rPr kumimoji="0" lang="en-US" sz="1200" b="0" i="0" u="none" strike="noStrike" kern="1200" cap="none" spc="0" normalizeH="0" baseline="0" noProof="0" dirty="0">
                <a:ln>
                  <a:noFill/>
                </a:ln>
                <a:solidFill>
                  <a:schemeClr val="tx1"/>
                </a:solidFill>
                <a:effectLst/>
                <a:uLnTx/>
                <a:uFillTx/>
                <a:ea typeface="+mn-lt"/>
                <a:cs typeface="+mn-lt"/>
              </a:rPr>
              <a:t>in </a:t>
            </a:r>
            <a:r>
              <a:rPr lang="en-US" sz="1200" dirty="0">
                <a:solidFill>
                  <a:schemeClr val="tx1"/>
                </a:solidFill>
                <a:ea typeface="+mn-lt"/>
                <a:cs typeface="+mn-lt"/>
              </a:rPr>
              <a:t>providing best services to the clients</a:t>
            </a:r>
            <a:r>
              <a:rPr kumimoji="0" lang="en-US" sz="1200" b="0" i="0" u="none" strike="noStrike" kern="1200" cap="none" spc="0" normalizeH="0" baseline="0" noProof="0" dirty="0">
                <a:ln>
                  <a:noFill/>
                </a:ln>
                <a:solidFill>
                  <a:schemeClr val="tx1"/>
                </a:solidFill>
                <a:effectLst/>
                <a:uLnTx/>
                <a:uFillTx/>
                <a:ea typeface="+mn-lt"/>
                <a:cs typeface="+mn-lt"/>
              </a:rPr>
              <a:t>.</a:t>
            </a:r>
            <a:endParaRPr lang="en-US" sz="1200" dirty="0">
              <a:solidFill>
                <a:schemeClr val="tx1"/>
              </a:solidFill>
              <a:ea typeface="+mn-lt"/>
              <a:cs typeface="+mn-lt"/>
            </a:endParaRPr>
          </a:p>
        </p:txBody>
      </p:sp>
      <p:pic>
        <p:nvPicPr>
          <p:cNvPr id="2" name="Picture 1">
            <a:extLst>
              <a:ext uri="{FF2B5EF4-FFF2-40B4-BE49-F238E27FC236}">
                <a16:creationId xmlns:a16="http://schemas.microsoft.com/office/drawing/2014/main" id="{C4A6EE4B-73D1-D6C1-A5DD-E211F12F398A}"/>
              </a:ext>
            </a:extLst>
          </p:cNvPr>
          <p:cNvPicPr>
            <a:picLocks noChangeAspect="1"/>
          </p:cNvPicPr>
          <p:nvPr/>
        </p:nvPicPr>
        <p:blipFill>
          <a:blip r:embed="rId4"/>
          <a:stretch>
            <a:fillRect/>
          </a:stretch>
        </p:blipFill>
        <p:spPr>
          <a:xfrm>
            <a:off x="4119608" y="1961007"/>
            <a:ext cx="1528919" cy="18874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6" descr="A person in a black suit&#10;&#10;Description automatically generated">
            <a:extLst>
              <a:ext uri="{FF2B5EF4-FFF2-40B4-BE49-F238E27FC236}">
                <a16:creationId xmlns:a16="http://schemas.microsoft.com/office/drawing/2014/main" id="{06662A2F-4D56-D224-B072-46FAD9EE1998}"/>
              </a:ext>
            </a:extLst>
          </p:cNvPr>
          <p:cNvPicPr>
            <a:picLocks noChangeAspect="1"/>
          </p:cNvPicPr>
          <p:nvPr/>
        </p:nvPicPr>
        <p:blipFill rotWithShape="1">
          <a:blip r:embed="rId5"/>
          <a:srcRect l="19856" t="27297" r="26715" b="28649"/>
          <a:stretch/>
        </p:blipFill>
        <p:spPr>
          <a:xfrm>
            <a:off x="8870867" y="1877290"/>
            <a:ext cx="1940700" cy="2155619"/>
          </a:xfrm>
          <a:prstGeom prst="rect">
            <a:avLst/>
          </a:prstGeom>
          <a:ln>
            <a:noFill/>
          </a:ln>
          <a:effectLst>
            <a:softEdge rad="112500"/>
          </a:effectLst>
        </p:spPr>
      </p:pic>
    </p:spTree>
    <p:extLst>
      <p:ext uri="{BB962C8B-B14F-4D97-AF65-F5344CB8AC3E}">
        <p14:creationId xmlns:p14="http://schemas.microsoft.com/office/powerpoint/2010/main" val="1089507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ject 6"/>
          <p:cNvPicPr/>
          <p:nvPr/>
        </p:nvPicPr>
        <p:blipFill>
          <a:blip r:embed="rId3" cstate="print"/>
          <a:stretch>
            <a:fillRect/>
          </a:stretch>
        </p:blipFill>
        <p:spPr>
          <a:xfrm>
            <a:off x="1524000" y="685800"/>
            <a:ext cx="9144000" cy="45720"/>
          </a:xfrm>
          <a:prstGeom prst="rect">
            <a:avLst/>
          </a:prstGeom>
        </p:spPr>
      </p:pic>
      <p:sp>
        <p:nvSpPr>
          <p:cNvPr id="15" name="object 7">
            <a:extLst>
              <a:ext uri="{FF2B5EF4-FFF2-40B4-BE49-F238E27FC236}">
                <a16:creationId xmlns:a16="http://schemas.microsoft.com/office/drawing/2014/main" id="{16B60DB5-07EC-6092-F4F4-848918E2F06A}"/>
              </a:ext>
            </a:extLst>
          </p:cNvPr>
          <p:cNvSpPr txBox="1">
            <a:spLocks noGrp="1"/>
          </p:cNvSpPr>
          <p:nvPr>
            <p:ph type="title"/>
          </p:nvPr>
        </p:nvSpPr>
        <p:spPr>
          <a:xfrm>
            <a:off x="1692654" y="269876"/>
            <a:ext cx="4260673" cy="412934"/>
          </a:xfrm>
          <a:prstGeom prst="rect">
            <a:avLst/>
          </a:prstGeom>
        </p:spPr>
        <p:txBody>
          <a:bodyPr vert="horz" wrap="square" lIns="0" tIns="12700" rIns="0" bIns="0" rtlCol="0">
            <a:spAutoFit/>
          </a:bodyPr>
          <a:lstStyle/>
          <a:p>
            <a:pPr marL="12700">
              <a:spcBef>
                <a:spcPts val="100"/>
              </a:spcBef>
            </a:pPr>
            <a:r>
              <a:rPr lang="en-IN" sz="2600" i="1" dirty="0">
                <a:effectLst/>
                <a:latin typeface="+mj-lt"/>
              </a:rPr>
              <a:t>NNCO -Service domain</a:t>
            </a:r>
            <a:endParaRPr lang="en-IN" sz="2600" i="1" kern="0" dirty="0">
              <a:latin typeface="+mj-lt"/>
              <a:cs typeface="Segoe UI"/>
            </a:endParaRPr>
          </a:p>
        </p:txBody>
      </p:sp>
      <p:grpSp>
        <p:nvGrpSpPr>
          <p:cNvPr id="26" name="object 3">
            <a:extLst>
              <a:ext uri="{FF2B5EF4-FFF2-40B4-BE49-F238E27FC236}">
                <a16:creationId xmlns:a16="http://schemas.microsoft.com/office/drawing/2014/main" id="{D9D039BE-EF71-F0D1-29FA-7D24FA261E45}"/>
              </a:ext>
            </a:extLst>
          </p:cNvPr>
          <p:cNvGrpSpPr/>
          <p:nvPr/>
        </p:nvGrpSpPr>
        <p:grpSpPr>
          <a:xfrm>
            <a:off x="1533027" y="787228"/>
            <a:ext cx="9156700" cy="5655872"/>
            <a:chOff x="-6349" y="596900"/>
            <a:chExt cx="9156700" cy="5942330"/>
          </a:xfrm>
        </p:grpSpPr>
        <p:sp>
          <p:nvSpPr>
            <p:cNvPr id="27" name="object 4">
              <a:extLst>
                <a:ext uri="{FF2B5EF4-FFF2-40B4-BE49-F238E27FC236}">
                  <a16:creationId xmlns:a16="http://schemas.microsoft.com/office/drawing/2014/main" id="{EC4E47CC-6BA7-98A0-BC7E-DEACD01B422B}"/>
                </a:ext>
              </a:extLst>
            </p:cNvPr>
            <p:cNvSpPr/>
            <p:nvPr/>
          </p:nvSpPr>
          <p:spPr>
            <a:xfrm>
              <a:off x="0" y="609599"/>
              <a:ext cx="9144000" cy="786765"/>
            </a:xfrm>
            <a:custGeom>
              <a:avLst/>
              <a:gdLst/>
              <a:ahLst/>
              <a:cxnLst/>
              <a:rect l="l" t="t" r="r" b="b"/>
              <a:pathLst>
                <a:path w="9144000" h="786765">
                  <a:moveTo>
                    <a:pt x="9144000" y="0"/>
                  </a:moveTo>
                  <a:lnTo>
                    <a:pt x="9144000" y="0"/>
                  </a:lnTo>
                  <a:lnTo>
                    <a:pt x="0" y="0"/>
                  </a:lnTo>
                  <a:lnTo>
                    <a:pt x="0" y="786765"/>
                  </a:lnTo>
                  <a:lnTo>
                    <a:pt x="9144000" y="786765"/>
                  </a:lnTo>
                  <a:lnTo>
                    <a:pt x="9144000" y="0"/>
                  </a:lnTo>
                  <a:close/>
                </a:path>
              </a:pathLst>
            </a:custGeom>
            <a:solidFill>
              <a:srgbClr val="9B2C1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object 5">
              <a:extLst>
                <a:ext uri="{FF2B5EF4-FFF2-40B4-BE49-F238E27FC236}">
                  <a16:creationId xmlns:a16="http://schemas.microsoft.com/office/drawing/2014/main" id="{E3860DE1-33A5-C914-8CC1-B18C5761F71B}"/>
                </a:ext>
              </a:extLst>
            </p:cNvPr>
            <p:cNvSpPr/>
            <p:nvPr/>
          </p:nvSpPr>
          <p:spPr>
            <a:xfrm>
              <a:off x="2309113" y="603250"/>
              <a:ext cx="4590415" cy="5929630"/>
            </a:xfrm>
            <a:custGeom>
              <a:avLst/>
              <a:gdLst/>
              <a:ahLst/>
              <a:cxnLst/>
              <a:rect l="l" t="t" r="r" b="b"/>
              <a:pathLst>
                <a:path w="4590415" h="5929630">
                  <a:moveTo>
                    <a:pt x="0" y="0"/>
                  </a:moveTo>
                  <a:lnTo>
                    <a:pt x="0" y="5929630"/>
                  </a:lnTo>
                </a:path>
                <a:path w="4590415" h="5929630">
                  <a:moveTo>
                    <a:pt x="2216658" y="0"/>
                  </a:moveTo>
                  <a:lnTo>
                    <a:pt x="2216658" y="5929630"/>
                  </a:lnTo>
                </a:path>
                <a:path w="4590415" h="5929630">
                  <a:moveTo>
                    <a:pt x="4590415" y="0"/>
                  </a:moveTo>
                  <a:lnTo>
                    <a:pt x="4590415" y="592963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object 6">
              <a:extLst>
                <a:ext uri="{FF2B5EF4-FFF2-40B4-BE49-F238E27FC236}">
                  <a16:creationId xmlns:a16="http://schemas.microsoft.com/office/drawing/2014/main" id="{D14F8957-AE8A-737F-24CC-D8389E367957}"/>
                </a:ext>
              </a:extLst>
            </p:cNvPr>
            <p:cNvSpPr/>
            <p:nvPr/>
          </p:nvSpPr>
          <p:spPr>
            <a:xfrm>
              <a:off x="0" y="1390015"/>
              <a:ext cx="9144000" cy="12700"/>
            </a:xfrm>
            <a:custGeom>
              <a:avLst/>
              <a:gdLst/>
              <a:ahLst/>
              <a:cxnLst/>
              <a:rect l="l" t="t" r="r" b="b"/>
              <a:pathLst>
                <a:path w="9144000" h="12700">
                  <a:moveTo>
                    <a:pt x="0" y="0"/>
                  </a:moveTo>
                  <a:lnTo>
                    <a:pt x="0" y="12700"/>
                  </a:lnTo>
                  <a:lnTo>
                    <a:pt x="9144000" y="12700"/>
                  </a:lnTo>
                  <a:lnTo>
                    <a:pt x="9144000" y="0"/>
                  </a:lnTo>
                  <a:lnTo>
                    <a:pt x="0" y="0"/>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object 7">
              <a:extLst>
                <a:ext uri="{FF2B5EF4-FFF2-40B4-BE49-F238E27FC236}">
                  <a16:creationId xmlns:a16="http://schemas.microsoft.com/office/drawing/2014/main" id="{65B836D1-0838-FCE3-19E4-BD7CF4C04776}"/>
                </a:ext>
              </a:extLst>
            </p:cNvPr>
            <p:cNvSpPr/>
            <p:nvPr/>
          </p:nvSpPr>
          <p:spPr>
            <a:xfrm>
              <a:off x="0" y="603250"/>
              <a:ext cx="9144000" cy="5929630"/>
            </a:xfrm>
            <a:custGeom>
              <a:avLst/>
              <a:gdLst/>
              <a:ahLst/>
              <a:cxnLst/>
              <a:rect l="l" t="t" r="r" b="b"/>
              <a:pathLst>
                <a:path w="9144000" h="5929630">
                  <a:moveTo>
                    <a:pt x="0" y="0"/>
                  </a:moveTo>
                  <a:lnTo>
                    <a:pt x="0" y="5929630"/>
                  </a:lnTo>
                </a:path>
                <a:path w="9144000" h="5929630">
                  <a:moveTo>
                    <a:pt x="9143999" y="0"/>
                  </a:moveTo>
                  <a:lnTo>
                    <a:pt x="9143999" y="592963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1" name="object 8">
              <a:extLst>
                <a:ext uri="{FF2B5EF4-FFF2-40B4-BE49-F238E27FC236}">
                  <a16:creationId xmlns:a16="http://schemas.microsoft.com/office/drawing/2014/main" id="{2D5D191F-1920-ADB9-BA55-EEFEE1DB7CBC}"/>
                </a:ext>
              </a:extLst>
            </p:cNvPr>
            <p:cNvSpPr/>
            <p:nvPr/>
          </p:nvSpPr>
          <p:spPr>
            <a:xfrm>
              <a:off x="0" y="6520179"/>
              <a:ext cx="9144000" cy="12700"/>
            </a:xfrm>
            <a:custGeom>
              <a:avLst/>
              <a:gdLst/>
              <a:ahLst/>
              <a:cxnLst/>
              <a:rect l="l" t="t" r="r" b="b"/>
              <a:pathLst>
                <a:path w="9144000" h="12700">
                  <a:moveTo>
                    <a:pt x="0" y="0"/>
                  </a:moveTo>
                  <a:lnTo>
                    <a:pt x="0" y="12700"/>
                  </a:lnTo>
                  <a:lnTo>
                    <a:pt x="9144000" y="12700"/>
                  </a:lnTo>
                  <a:lnTo>
                    <a:pt x="9144000" y="0"/>
                  </a:lnTo>
                  <a:lnTo>
                    <a:pt x="0" y="0"/>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2" name="object 9">
            <a:extLst>
              <a:ext uri="{FF2B5EF4-FFF2-40B4-BE49-F238E27FC236}">
                <a16:creationId xmlns:a16="http://schemas.microsoft.com/office/drawing/2014/main" id="{11B76D08-83BA-FD4E-BE9D-04ED6933974A}"/>
              </a:ext>
            </a:extLst>
          </p:cNvPr>
          <p:cNvSpPr txBox="1"/>
          <p:nvPr/>
        </p:nvSpPr>
        <p:spPr>
          <a:xfrm>
            <a:off x="1539376" y="818624"/>
            <a:ext cx="2296582" cy="505908"/>
          </a:xfrm>
          <a:prstGeom prst="rect">
            <a:avLst/>
          </a:prstGeom>
        </p:spPr>
        <p:txBody>
          <a:bodyPr vert="horz" wrap="square" lIns="0" tIns="13335" rIns="0" bIns="0" rtlCol="0">
            <a:spAutoFit/>
          </a:bodyPr>
          <a:lstStyle/>
          <a:p>
            <a:pPr marL="12700" marR="5080" lvl="0" indent="373380" algn="ctr" defTabSz="914400" rtl="0" eaLnBrk="1" fontAlgn="auto" latinLnBrk="0" hangingPunct="1">
              <a:lnSpc>
                <a:spcPct val="100000"/>
              </a:lnSpc>
              <a:spcBef>
                <a:spcPts val="105"/>
              </a:spcBef>
              <a:spcAft>
                <a:spcPts val="0"/>
              </a:spcAft>
              <a:buClrTx/>
              <a:buSzTx/>
              <a:buFontTx/>
              <a:buNone/>
              <a:tabLst/>
              <a:defRPr/>
            </a:pPr>
            <a:r>
              <a:rPr kumimoji="0" lang="en-IN" sz="1600" b="1" i="0" u="none" strike="noStrike" kern="1200" cap="none" spc="-10" normalizeH="0" baseline="0" noProof="0" dirty="0">
                <a:ln>
                  <a:noFill/>
                </a:ln>
                <a:solidFill>
                  <a:srgbClr val="FFFFFF"/>
                </a:solidFill>
                <a:effectLst/>
                <a:uLnTx/>
                <a:uFillTx/>
                <a:latin typeface="+mj-lt"/>
                <a:ea typeface="+mn-ea"/>
                <a:cs typeface="Times New Roman"/>
              </a:rPr>
              <a:t>Audit And Assurance Services</a:t>
            </a:r>
            <a:endParaRPr kumimoji="0" sz="1600" b="0" i="0" u="none" strike="noStrike" kern="1200" cap="none" spc="0" normalizeH="0" baseline="0" noProof="0" dirty="0">
              <a:ln>
                <a:noFill/>
              </a:ln>
              <a:solidFill>
                <a:prstClr val="black"/>
              </a:solidFill>
              <a:effectLst/>
              <a:uLnTx/>
              <a:uFillTx/>
              <a:latin typeface="+mj-lt"/>
              <a:ea typeface="+mn-ea"/>
              <a:cs typeface="Times New Roman"/>
            </a:endParaRPr>
          </a:p>
        </p:txBody>
      </p:sp>
      <p:sp>
        <p:nvSpPr>
          <p:cNvPr id="33" name="object 10">
            <a:extLst>
              <a:ext uri="{FF2B5EF4-FFF2-40B4-BE49-F238E27FC236}">
                <a16:creationId xmlns:a16="http://schemas.microsoft.com/office/drawing/2014/main" id="{4A318111-B980-C0AB-A5FC-D97AE56983BB}"/>
              </a:ext>
            </a:extLst>
          </p:cNvPr>
          <p:cNvSpPr txBox="1"/>
          <p:nvPr/>
        </p:nvSpPr>
        <p:spPr>
          <a:xfrm>
            <a:off x="4234023" y="818624"/>
            <a:ext cx="1464588" cy="752129"/>
          </a:xfrm>
          <a:prstGeom prst="rect">
            <a:avLst/>
          </a:prstGeom>
        </p:spPr>
        <p:txBody>
          <a:bodyPr vert="horz" wrap="square" lIns="0" tIns="13335" rIns="0" bIns="0" rtlCol="0">
            <a:spAutoFit/>
          </a:bodyPr>
          <a:lstStyle/>
          <a:p>
            <a:pPr marL="12065" marR="5080" lvl="0" indent="1905" algn="ctr" defTabSz="914400" rtl="0" eaLnBrk="1" fontAlgn="auto" latinLnBrk="0" hangingPunct="1">
              <a:lnSpc>
                <a:spcPct val="100000"/>
              </a:lnSpc>
              <a:spcBef>
                <a:spcPts val="105"/>
              </a:spcBef>
              <a:spcAft>
                <a:spcPts val="0"/>
              </a:spcAft>
              <a:buClrTx/>
              <a:buSzTx/>
              <a:buFontTx/>
              <a:buNone/>
              <a:tabLst/>
              <a:defRPr/>
            </a:pPr>
            <a:r>
              <a:rPr kumimoji="0" sz="1600" b="1" i="0" u="none" strike="noStrike" kern="1200" cap="none" spc="-10" normalizeH="0" baseline="0" noProof="0" dirty="0">
                <a:ln>
                  <a:noFill/>
                </a:ln>
                <a:solidFill>
                  <a:srgbClr val="FFFFFF"/>
                </a:solidFill>
                <a:effectLst/>
                <a:uLnTx/>
                <a:uFillTx/>
                <a:latin typeface="+mj-lt"/>
                <a:ea typeface="+mn-ea"/>
                <a:cs typeface="Times New Roman"/>
              </a:rPr>
              <a:t>Process Outsourcing Services</a:t>
            </a:r>
            <a:endParaRPr kumimoji="0" sz="1600" b="0" i="0" u="none" strike="noStrike" kern="1200" cap="none" spc="0" normalizeH="0" baseline="0" noProof="0" dirty="0">
              <a:ln>
                <a:noFill/>
              </a:ln>
              <a:solidFill>
                <a:prstClr val="black"/>
              </a:solidFill>
              <a:effectLst/>
              <a:uLnTx/>
              <a:uFillTx/>
              <a:latin typeface="+mj-lt"/>
              <a:ea typeface="+mn-ea"/>
              <a:cs typeface="Times New Roman"/>
            </a:endParaRPr>
          </a:p>
        </p:txBody>
      </p:sp>
      <p:sp>
        <p:nvSpPr>
          <p:cNvPr id="34" name="object 11">
            <a:extLst>
              <a:ext uri="{FF2B5EF4-FFF2-40B4-BE49-F238E27FC236}">
                <a16:creationId xmlns:a16="http://schemas.microsoft.com/office/drawing/2014/main" id="{1462169C-8A92-5EBC-1632-ADBEA91A0A56}"/>
              </a:ext>
            </a:extLst>
          </p:cNvPr>
          <p:cNvSpPr txBox="1"/>
          <p:nvPr/>
        </p:nvSpPr>
        <p:spPr>
          <a:xfrm>
            <a:off x="6054788" y="936823"/>
            <a:ext cx="2316736" cy="259686"/>
          </a:xfrm>
          <a:prstGeom prst="rect">
            <a:avLst/>
          </a:prstGeom>
        </p:spPr>
        <p:txBody>
          <a:bodyPr vert="horz" wrap="square" lIns="0" tIns="13335" rIns="0" bIns="0" rtlCol="0">
            <a:spAutoFit/>
          </a:bodyPr>
          <a:lstStyle/>
          <a:p>
            <a:pPr marL="241300" marR="5080" lvl="0" indent="-229235" algn="ctr" defTabSz="914400" rtl="0" eaLnBrk="1" fontAlgn="auto" latinLnBrk="0" hangingPunct="1">
              <a:lnSpc>
                <a:spcPct val="100000"/>
              </a:lnSpc>
              <a:spcBef>
                <a:spcPts val="105"/>
              </a:spcBef>
              <a:spcAft>
                <a:spcPts val="0"/>
              </a:spcAft>
              <a:buClrTx/>
              <a:buSzTx/>
              <a:buFontTx/>
              <a:buNone/>
              <a:tabLst/>
              <a:defRPr/>
            </a:pPr>
            <a:r>
              <a:rPr kumimoji="0" lang="en-IN" sz="1600" b="1" i="0" u="none" strike="noStrike" kern="1200" cap="none" spc="0" normalizeH="0" baseline="0" noProof="0" dirty="0">
                <a:ln>
                  <a:noFill/>
                </a:ln>
                <a:solidFill>
                  <a:srgbClr val="FFFFFF"/>
                </a:solidFill>
                <a:effectLst/>
                <a:uLnTx/>
                <a:uFillTx/>
                <a:latin typeface="+mj-lt"/>
                <a:ea typeface="+mn-ea"/>
                <a:cs typeface="Times New Roman"/>
              </a:rPr>
              <a:t>Consultancy Services</a:t>
            </a:r>
            <a:endParaRPr kumimoji="0" sz="1600" b="0" i="0" u="none" strike="noStrike" kern="1200" cap="none" spc="0" normalizeH="0" baseline="0" noProof="0" dirty="0">
              <a:ln>
                <a:noFill/>
              </a:ln>
              <a:solidFill>
                <a:prstClr val="black"/>
              </a:solidFill>
              <a:effectLst/>
              <a:uLnTx/>
              <a:uFillTx/>
              <a:latin typeface="+mj-lt"/>
              <a:ea typeface="+mn-ea"/>
              <a:cs typeface="Times New Roman"/>
            </a:endParaRPr>
          </a:p>
        </p:txBody>
      </p:sp>
      <p:sp>
        <p:nvSpPr>
          <p:cNvPr id="35" name="object 12">
            <a:extLst>
              <a:ext uri="{FF2B5EF4-FFF2-40B4-BE49-F238E27FC236}">
                <a16:creationId xmlns:a16="http://schemas.microsoft.com/office/drawing/2014/main" id="{D22894BD-D2CC-8CEC-5484-D9D8B1A8F839}"/>
              </a:ext>
            </a:extLst>
          </p:cNvPr>
          <p:cNvSpPr txBox="1"/>
          <p:nvPr/>
        </p:nvSpPr>
        <p:spPr>
          <a:xfrm>
            <a:off x="8450673" y="979805"/>
            <a:ext cx="2244472" cy="505908"/>
          </a:xfrm>
          <a:prstGeom prst="rect">
            <a:avLst/>
          </a:prstGeom>
        </p:spPr>
        <p:txBody>
          <a:bodyPr vert="horz" wrap="square" lIns="0" tIns="13335" rIns="0" bIns="0" rtlCol="0">
            <a:spAutoFit/>
          </a:bodyPr>
          <a:lstStyle/>
          <a:p>
            <a:pPr marL="451484" marR="447040" lvl="0" indent="0" algn="ctr" defTabSz="914400" rtl="0" eaLnBrk="1" fontAlgn="auto" latinLnBrk="0" hangingPunct="1">
              <a:lnSpc>
                <a:spcPct val="100000"/>
              </a:lnSpc>
              <a:spcBef>
                <a:spcPts val="105"/>
              </a:spcBef>
              <a:spcAft>
                <a:spcPts val="0"/>
              </a:spcAft>
              <a:buClrTx/>
              <a:buSzTx/>
              <a:buFontTx/>
              <a:buNone/>
              <a:tabLst/>
              <a:defRPr/>
            </a:pPr>
            <a:r>
              <a:rPr kumimoji="0" lang="en-IN" sz="1600" b="1" i="0" u="none" strike="noStrike" kern="1200" cap="none" spc="-10" normalizeH="0" baseline="0" noProof="0" dirty="0">
                <a:ln>
                  <a:noFill/>
                </a:ln>
                <a:solidFill>
                  <a:srgbClr val="FFFFFF"/>
                </a:solidFill>
                <a:effectLst/>
                <a:uLnTx/>
                <a:uFillTx/>
                <a:latin typeface="+mj-lt"/>
                <a:ea typeface="+mn-ea"/>
                <a:cs typeface="Times New Roman"/>
              </a:rPr>
              <a:t>Secretarial Services</a:t>
            </a:r>
          </a:p>
        </p:txBody>
      </p:sp>
      <p:sp>
        <p:nvSpPr>
          <p:cNvPr id="48" name="object 25">
            <a:extLst>
              <a:ext uri="{FF2B5EF4-FFF2-40B4-BE49-F238E27FC236}">
                <a16:creationId xmlns:a16="http://schemas.microsoft.com/office/drawing/2014/main" id="{5B6D3102-BAE6-D729-3D58-30204C8D826C}"/>
              </a:ext>
            </a:extLst>
          </p:cNvPr>
          <p:cNvSpPr txBox="1"/>
          <p:nvPr/>
        </p:nvSpPr>
        <p:spPr>
          <a:xfrm>
            <a:off x="3977256" y="2393504"/>
            <a:ext cx="1680556" cy="352019"/>
          </a:xfrm>
          <a:prstGeom prst="rect">
            <a:avLst/>
          </a:prstGeom>
        </p:spPr>
        <p:txBody>
          <a:bodyPr vert="horz" wrap="square" lIns="0" tIns="13335" rIns="0" bIns="0" rtlCol="0">
            <a:spAutoFit/>
          </a:bodyPr>
          <a:lstStyle/>
          <a:p>
            <a:pPr marL="183515" marR="0" lvl="0" indent="-171450" algn="l" defTabSz="914400" rtl="0" eaLnBrk="1" fontAlgn="auto" latinLnBrk="0" hangingPunct="1">
              <a:lnSpc>
                <a:spcPct val="100000"/>
              </a:lnSpc>
              <a:spcBef>
                <a:spcPts val="105"/>
              </a:spcBef>
              <a:spcAft>
                <a:spcPts val="0"/>
              </a:spcAft>
              <a:buClrTx/>
              <a:buSzTx/>
              <a:buFont typeface="Wingdings" panose="05000000000000000000" pitchFamily="2" charset="2"/>
              <a:buChar char="ü"/>
              <a:tabLst>
                <a:tab pos="164465" algn="l"/>
              </a:tabLst>
              <a:defRPr/>
            </a:pPr>
            <a:r>
              <a:rPr lang="en-US" sz="1100" dirty="0">
                <a:solidFill>
                  <a:prstClr val="black"/>
                </a:solidFill>
                <a:cs typeface="Times New Roman"/>
              </a:rPr>
              <a:t>Vendor and customer Support Services</a:t>
            </a:r>
            <a:endParaRPr kumimoji="0" sz="1100" b="0" i="0" u="none" strike="noStrike" kern="1200" cap="none" spc="0" normalizeH="0" baseline="0" noProof="0" dirty="0">
              <a:ln>
                <a:noFill/>
              </a:ln>
              <a:solidFill>
                <a:prstClr val="black"/>
              </a:solidFill>
              <a:effectLst/>
              <a:uLnTx/>
              <a:uFillTx/>
              <a:ea typeface="+mn-ea"/>
              <a:cs typeface="Times New Roman"/>
            </a:endParaRPr>
          </a:p>
        </p:txBody>
      </p:sp>
      <p:sp>
        <p:nvSpPr>
          <p:cNvPr id="49" name="object 26">
            <a:extLst>
              <a:ext uri="{FF2B5EF4-FFF2-40B4-BE49-F238E27FC236}">
                <a16:creationId xmlns:a16="http://schemas.microsoft.com/office/drawing/2014/main" id="{D374DCC6-3B31-CE8A-CAFB-9F530C70D46B}"/>
              </a:ext>
            </a:extLst>
          </p:cNvPr>
          <p:cNvSpPr txBox="1"/>
          <p:nvPr/>
        </p:nvSpPr>
        <p:spPr>
          <a:xfrm>
            <a:off x="3975011" y="2811613"/>
            <a:ext cx="1579245" cy="352019"/>
          </a:xfrm>
          <a:prstGeom prst="rect">
            <a:avLst/>
          </a:prstGeom>
        </p:spPr>
        <p:txBody>
          <a:bodyPr vert="horz" wrap="square" lIns="0" tIns="13335" rIns="0" bIns="0" rtlCol="0">
            <a:spAutoFit/>
          </a:bodyPr>
          <a:lstStyle/>
          <a:p>
            <a:pPr marL="183515" marR="5080" lvl="0" indent="-171450" algn="l" defTabSz="914400" rtl="0" eaLnBrk="1" fontAlgn="auto" latinLnBrk="0" hangingPunct="1">
              <a:lnSpc>
                <a:spcPct val="100000"/>
              </a:lnSpc>
              <a:spcBef>
                <a:spcPts val="105"/>
              </a:spcBef>
              <a:spcAft>
                <a:spcPts val="0"/>
              </a:spcAft>
              <a:buClrTx/>
              <a:buSzTx/>
              <a:buFont typeface="Wingdings" panose="05000000000000000000" pitchFamily="2" charset="2"/>
              <a:buChar char="ü"/>
              <a:tabLst>
                <a:tab pos="154940" algn="l"/>
              </a:tabLst>
              <a:defRPr/>
            </a:pPr>
            <a:r>
              <a:rPr kumimoji="0" sz="1100" b="0" i="0" u="none" strike="noStrike" kern="1200" cap="none" spc="0" normalizeH="0" baseline="0" noProof="0" dirty="0">
                <a:ln>
                  <a:noFill/>
                </a:ln>
                <a:solidFill>
                  <a:prstClr val="black"/>
                </a:solidFill>
                <a:effectLst/>
                <a:uLnTx/>
                <a:uFillTx/>
                <a:ea typeface="+mn-ea"/>
                <a:cs typeface="Times New Roman"/>
              </a:rPr>
              <a:t>Accounting</a:t>
            </a:r>
            <a:r>
              <a:rPr kumimoji="0" sz="1100" b="0" i="0" u="none" strike="noStrike" kern="1200" cap="none" spc="-50" normalizeH="0" baseline="0" noProof="0" dirty="0">
                <a:ln>
                  <a:noFill/>
                </a:ln>
                <a:solidFill>
                  <a:prstClr val="black"/>
                </a:solidFill>
                <a:effectLst/>
                <a:uLnTx/>
                <a:uFillTx/>
                <a:ea typeface="+mn-ea"/>
                <a:cs typeface="Times New Roman"/>
              </a:rPr>
              <a:t> </a:t>
            </a:r>
            <a:r>
              <a:rPr kumimoji="0" sz="1100" b="0" i="0" u="none" strike="noStrike" kern="1200" cap="none" spc="-10" normalizeH="0" baseline="0" noProof="0" dirty="0">
                <a:ln>
                  <a:noFill/>
                </a:ln>
                <a:solidFill>
                  <a:prstClr val="black"/>
                </a:solidFill>
                <a:effectLst/>
                <a:uLnTx/>
                <a:uFillTx/>
                <a:ea typeface="+mn-ea"/>
                <a:cs typeface="Times New Roman"/>
              </a:rPr>
              <a:t>support services</a:t>
            </a:r>
            <a:endParaRPr kumimoji="0" sz="1100" b="0" i="0" u="none" strike="noStrike" kern="1200" cap="none" spc="0" normalizeH="0" baseline="0" noProof="0" dirty="0">
              <a:ln>
                <a:noFill/>
              </a:ln>
              <a:solidFill>
                <a:prstClr val="black"/>
              </a:solidFill>
              <a:effectLst/>
              <a:uLnTx/>
              <a:uFillTx/>
              <a:ea typeface="+mn-ea"/>
              <a:cs typeface="Times New Roman"/>
            </a:endParaRPr>
          </a:p>
        </p:txBody>
      </p:sp>
      <p:sp>
        <p:nvSpPr>
          <p:cNvPr id="50" name="object 27">
            <a:extLst>
              <a:ext uri="{FF2B5EF4-FFF2-40B4-BE49-F238E27FC236}">
                <a16:creationId xmlns:a16="http://schemas.microsoft.com/office/drawing/2014/main" id="{6B3EDF20-D887-DEF6-1E10-ECC4B9E44EF4}"/>
              </a:ext>
            </a:extLst>
          </p:cNvPr>
          <p:cNvSpPr txBox="1"/>
          <p:nvPr/>
        </p:nvSpPr>
        <p:spPr>
          <a:xfrm>
            <a:off x="3977730" y="3268847"/>
            <a:ext cx="1588770" cy="352019"/>
          </a:xfrm>
          <a:prstGeom prst="rect">
            <a:avLst/>
          </a:prstGeom>
        </p:spPr>
        <p:txBody>
          <a:bodyPr vert="horz" wrap="square" lIns="0" tIns="13335" rIns="0" bIns="0" rtlCol="0">
            <a:spAutoFit/>
          </a:bodyPr>
          <a:lstStyle/>
          <a:p>
            <a:pPr marL="183515" marR="0" lvl="0" indent="-171450" algn="l" defTabSz="914400" rtl="0" eaLnBrk="1" fontAlgn="auto" latinLnBrk="0" hangingPunct="1">
              <a:lnSpc>
                <a:spcPct val="100000"/>
              </a:lnSpc>
              <a:spcBef>
                <a:spcPts val="105"/>
              </a:spcBef>
              <a:spcAft>
                <a:spcPts val="0"/>
              </a:spcAft>
              <a:buClrTx/>
              <a:buSzTx/>
              <a:buFont typeface="Wingdings" panose="05000000000000000000" pitchFamily="2" charset="2"/>
              <a:buChar char="ü"/>
              <a:tabLst>
                <a:tab pos="161290" algn="l"/>
              </a:tabLst>
              <a:defRPr/>
            </a:pPr>
            <a:r>
              <a:rPr kumimoji="0" sz="1100" b="0" i="0" u="none" strike="noStrike" kern="1200" cap="none" spc="-10" normalizeH="0" baseline="0" noProof="0" dirty="0">
                <a:ln>
                  <a:noFill/>
                </a:ln>
                <a:solidFill>
                  <a:prstClr val="black"/>
                </a:solidFill>
                <a:effectLst/>
                <a:uLnTx/>
                <a:uFillTx/>
                <a:ea typeface="+mn-ea"/>
                <a:cs typeface="Times New Roman"/>
              </a:rPr>
              <a:t>Transaction</a:t>
            </a:r>
            <a:r>
              <a:rPr kumimoji="0" sz="1100" b="0" i="0" u="none" strike="noStrike" kern="1200" cap="none" spc="10" normalizeH="0" baseline="0" noProof="0" dirty="0">
                <a:ln>
                  <a:noFill/>
                </a:ln>
                <a:solidFill>
                  <a:prstClr val="black"/>
                </a:solidFill>
                <a:effectLst/>
                <a:uLnTx/>
                <a:uFillTx/>
                <a:ea typeface="+mn-ea"/>
                <a:cs typeface="Times New Roman"/>
              </a:rPr>
              <a:t> </a:t>
            </a:r>
            <a:r>
              <a:rPr kumimoji="0" sz="1100" b="0" i="0" u="none" strike="noStrike" kern="1200" cap="none" spc="-10" normalizeH="0" baseline="0" noProof="0" dirty="0">
                <a:ln>
                  <a:noFill/>
                </a:ln>
                <a:solidFill>
                  <a:prstClr val="black"/>
                </a:solidFill>
                <a:effectLst/>
                <a:uLnTx/>
                <a:uFillTx/>
                <a:ea typeface="+mn-ea"/>
                <a:cs typeface="Times New Roman"/>
              </a:rPr>
              <a:t>support</a:t>
            </a:r>
            <a:endParaRPr kumimoji="0" sz="1100" b="0" i="0" u="none" strike="noStrike" kern="1200" cap="none" spc="0" normalizeH="0" baseline="0" noProof="0" dirty="0">
              <a:ln>
                <a:noFill/>
              </a:ln>
              <a:solidFill>
                <a:prstClr val="black"/>
              </a:solidFill>
              <a:effectLst/>
              <a:uLnTx/>
              <a:uFillTx/>
              <a:ea typeface="+mn-ea"/>
              <a:cs typeface="Times New Roman"/>
            </a:endParaRPr>
          </a:p>
          <a:p>
            <a:pPr marL="191135" marR="0" lvl="0" algn="l" defTabSz="914400" rtl="0" eaLnBrk="1" fontAlgn="auto" latinLnBrk="0" hangingPunct="1">
              <a:lnSpc>
                <a:spcPct val="100000"/>
              </a:lnSpc>
              <a:spcBef>
                <a:spcPts val="0"/>
              </a:spcBef>
              <a:spcAft>
                <a:spcPts val="0"/>
              </a:spcAft>
              <a:buClrTx/>
              <a:buSzTx/>
              <a:tabLst/>
              <a:defRPr/>
            </a:pPr>
            <a:r>
              <a:rPr kumimoji="0" sz="1100" b="0" i="0" u="none" strike="noStrike" kern="1200" cap="none" spc="-10" normalizeH="0" baseline="0" noProof="0" dirty="0">
                <a:ln>
                  <a:noFill/>
                </a:ln>
                <a:solidFill>
                  <a:prstClr val="black"/>
                </a:solidFill>
                <a:effectLst/>
                <a:uLnTx/>
                <a:uFillTx/>
                <a:ea typeface="+mn-ea"/>
                <a:cs typeface="Times New Roman"/>
              </a:rPr>
              <a:t>Services</a:t>
            </a:r>
            <a:endParaRPr kumimoji="0" sz="1100" b="0" i="0" u="none" strike="noStrike" kern="1200" cap="none" spc="0" normalizeH="0" baseline="0" noProof="0" dirty="0">
              <a:ln>
                <a:noFill/>
              </a:ln>
              <a:solidFill>
                <a:prstClr val="black"/>
              </a:solidFill>
              <a:effectLst/>
              <a:uLnTx/>
              <a:uFillTx/>
              <a:ea typeface="+mn-ea"/>
              <a:cs typeface="Times New Roman"/>
            </a:endParaRPr>
          </a:p>
        </p:txBody>
      </p:sp>
      <p:sp>
        <p:nvSpPr>
          <p:cNvPr id="51" name="object 28">
            <a:extLst>
              <a:ext uri="{FF2B5EF4-FFF2-40B4-BE49-F238E27FC236}">
                <a16:creationId xmlns:a16="http://schemas.microsoft.com/office/drawing/2014/main" id="{2EB2B180-B2FB-F64F-1DFF-CE9A9C8AF777}"/>
              </a:ext>
            </a:extLst>
          </p:cNvPr>
          <p:cNvSpPr txBox="1"/>
          <p:nvPr/>
        </p:nvSpPr>
        <p:spPr>
          <a:xfrm>
            <a:off x="4028864" y="3717546"/>
            <a:ext cx="1577340" cy="352019"/>
          </a:xfrm>
          <a:prstGeom prst="rect">
            <a:avLst/>
          </a:prstGeom>
        </p:spPr>
        <p:txBody>
          <a:bodyPr vert="horz" wrap="square" lIns="0" tIns="13335" rIns="0" bIns="0" rtlCol="0">
            <a:spAutoFit/>
          </a:bodyPr>
          <a:lstStyle/>
          <a:p>
            <a:pPr marL="183515" marR="0" lvl="0" indent="-171450" algn="l" defTabSz="914400" rtl="0" eaLnBrk="1" fontAlgn="auto" latinLnBrk="0" hangingPunct="1">
              <a:lnSpc>
                <a:spcPct val="100000"/>
              </a:lnSpc>
              <a:spcBef>
                <a:spcPts val="105"/>
              </a:spcBef>
              <a:spcAft>
                <a:spcPts val="0"/>
              </a:spcAft>
              <a:buClrTx/>
              <a:buSzTx/>
              <a:buFont typeface="Wingdings" panose="05000000000000000000" pitchFamily="2" charset="2"/>
              <a:buChar char="ü"/>
              <a:tabLst>
                <a:tab pos="164465" algn="l"/>
              </a:tabLst>
              <a:defRPr/>
            </a:pPr>
            <a:r>
              <a:rPr kumimoji="0" lang="en-US" sz="1100" b="0" i="0" u="none" strike="noStrike" kern="1200" cap="none" spc="0" normalizeH="0" baseline="0" noProof="0" dirty="0">
                <a:ln>
                  <a:noFill/>
                </a:ln>
                <a:solidFill>
                  <a:prstClr val="black"/>
                </a:solidFill>
                <a:effectLst/>
                <a:uLnTx/>
                <a:uFillTx/>
                <a:ea typeface="+mn-ea"/>
                <a:cs typeface="Times New Roman"/>
              </a:rPr>
              <a:t>Fixed Assets accounting and support services</a:t>
            </a:r>
            <a:endParaRPr kumimoji="0" sz="1100" b="0" i="0" u="none" strike="noStrike" kern="1200" cap="none" spc="0" normalizeH="0" baseline="0" noProof="0" dirty="0">
              <a:ln>
                <a:noFill/>
              </a:ln>
              <a:solidFill>
                <a:prstClr val="black"/>
              </a:solidFill>
              <a:effectLst/>
              <a:uLnTx/>
              <a:uFillTx/>
              <a:ea typeface="+mn-ea"/>
              <a:cs typeface="Times New Roman"/>
            </a:endParaRPr>
          </a:p>
        </p:txBody>
      </p:sp>
      <p:sp>
        <p:nvSpPr>
          <p:cNvPr id="52" name="object 29">
            <a:extLst>
              <a:ext uri="{FF2B5EF4-FFF2-40B4-BE49-F238E27FC236}">
                <a16:creationId xmlns:a16="http://schemas.microsoft.com/office/drawing/2014/main" id="{BAF55408-D7B9-ADC3-AE34-BD10FB765947}"/>
              </a:ext>
            </a:extLst>
          </p:cNvPr>
          <p:cNvSpPr txBox="1"/>
          <p:nvPr/>
        </p:nvSpPr>
        <p:spPr>
          <a:xfrm>
            <a:off x="3999883" y="4205386"/>
            <a:ext cx="1778635" cy="182101"/>
          </a:xfrm>
          <a:prstGeom prst="rect">
            <a:avLst/>
          </a:prstGeom>
        </p:spPr>
        <p:txBody>
          <a:bodyPr vert="horz" wrap="square" lIns="0" tIns="12700" rIns="0" bIns="0" rtlCol="0">
            <a:spAutoFit/>
          </a:bodyPr>
          <a:lstStyle/>
          <a:p>
            <a:pPr marL="183515" marR="0" lvl="0" indent="-171450" algn="l" defTabSz="914400" rtl="0" eaLnBrk="1" fontAlgn="auto" latinLnBrk="0" hangingPunct="1">
              <a:lnSpc>
                <a:spcPct val="100000"/>
              </a:lnSpc>
              <a:spcBef>
                <a:spcPts val="100"/>
              </a:spcBef>
              <a:spcAft>
                <a:spcPts val="0"/>
              </a:spcAft>
              <a:buClrTx/>
              <a:buSzTx/>
              <a:buFont typeface="Wingdings" panose="05000000000000000000" pitchFamily="2" charset="2"/>
              <a:buChar char="ü"/>
              <a:tabLst>
                <a:tab pos="164465" algn="l"/>
              </a:tabLst>
              <a:defRPr/>
            </a:pPr>
            <a:r>
              <a:rPr kumimoji="0" sz="1100" b="0" i="0" u="none" strike="noStrike" kern="1200" cap="none" spc="0" normalizeH="0" baseline="0" noProof="0" dirty="0">
                <a:ln>
                  <a:noFill/>
                </a:ln>
                <a:solidFill>
                  <a:prstClr val="black"/>
                </a:solidFill>
                <a:effectLst/>
                <a:uLnTx/>
                <a:uFillTx/>
                <a:ea typeface="+mn-ea"/>
                <a:cs typeface="Times New Roman"/>
              </a:rPr>
              <a:t>Legal</a:t>
            </a:r>
            <a:r>
              <a:rPr kumimoji="0" sz="1100" b="0" i="0" u="none" strike="noStrike" kern="1200" cap="none" spc="-15" normalizeH="0" baseline="0" noProof="0" dirty="0">
                <a:ln>
                  <a:noFill/>
                </a:ln>
                <a:solidFill>
                  <a:prstClr val="black"/>
                </a:solidFill>
                <a:effectLst/>
                <a:uLnTx/>
                <a:uFillTx/>
                <a:ea typeface="+mn-ea"/>
                <a:cs typeface="Times New Roman"/>
              </a:rPr>
              <a:t> </a:t>
            </a:r>
            <a:r>
              <a:rPr kumimoji="0" sz="1100" b="0" i="0" u="none" strike="noStrike" kern="1200" cap="none" spc="0" normalizeH="0" baseline="0" noProof="0" dirty="0">
                <a:ln>
                  <a:noFill/>
                </a:ln>
                <a:solidFill>
                  <a:prstClr val="black"/>
                </a:solidFill>
                <a:effectLst/>
                <a:uLnTx/>
                <a:uFillTx/>
                <a:ea typeface="+mn-ea"/>
                <a:cs typeface="Times New Roman"/>
              </a:rPr>
              <a:t>support</a:t>
            </a:r>
            <a:r>
              <a:rPr kumimoji="0" sz="1100" b="0" i="0" u="none" strike="noStrike" kern="1200" cap="none" spc="-45" normalizeH="0" baseline="0" noProof="0" dirty="0">
                <a:ln>
                  <a:noFill/>
                </a:ln>
                <a:solidFill>
                  <a:prstClr val="black"/>
                </a:solidFill>
                <a:effectLst/>
                <a:uLnTx/>
                <a:uFillTx/>
                <a:ea typeface="+mn-ea"/>
                <a:cs typeface="Times New Roman"/>
              </a:rPr>
              <a:t> </a:t>
            </a:r>
            <a:r>
              <a:rPr kumimoji="0" sz="1100" b="0" i="0" u="none" strike="noStrike" kern="1200" cap="none" spc="-10" normalizeH="0" baseline="0" noProof="0" dirty="0">
                <a:ln>
                  <a:noFill/>
                </a:ln>
                <a:solidFill>
                  <a:prstClr val="black"/>
                </a:solidFill>
                <a:effectLst/>
                <a:uLnTx/>
                <a:uFillTx/>
                <a:ea typeface="+mn-ea"/>
                <a:cs typeface="Times New Roman"/>
              </a:rPr>
              <a:t>services</a:t>
            </a:r>
            <a:endParaRPr kumimoji="0" sz="1100" b="0" i="0" u="none" strike="noStrike" kern="1200" cap="none" spc="0" normalizeH="0" baseline="0" noProof="0" dirty="0">
              <a:ln>
                <a:noFill/>
              </a:ln>
              <a:solidFill>
                <a:prstClr val="black"/>
              </a:solidFill>
              <a:effectLst/>
              <a:uLnTx/>
              <a:uFillTx/>
              <a:ea typeface="+mn-ea"/>
              <a:cs typeface="Times New Roman"/>
            </a:endParaRPr>
          </a:p>
        </p:txBody>
      </p:sp>
      <p:sp>
        <p:nvSpPr>
          <p:cNvPr id="53" name="object 30">
            <a:extLst>
              <a:ext uri="{FF2B5EF4-FFF2-40B4-BE49-F238E27FC236}">
                <a16:creationId xmlns:a16="http://schemas.microsoft.com/office/drawing/2014/main" id="{D729AB19-21D2-34BC-B946-DA130E1FE05C}"/>
              </a:ext>
            </a:extLst>
          </p:cNvPr>
          <p:cNvSpPr txBox="1"/>
          <p:nvPr/>
        </p:nvSpPr>
        <p:spPr>
          <a:xfrm>
            <a:off x="3989935" y="4591177"/>
            <a:ext cx="1913255" cy="521297"/>
          </a:xfrm>
          <a:prstGeom prst="rect">
            <a:avLst/>
          </a:prstGeom>
        </p:spPr>
        <p:txBody>
          <a:bodyPr vert="horz" wrap="square" lIns="0" tIns="13335" rIns="0" bIns="0" rtlCol="0">
            <a:spAutoFit/>
          </a:bodyPr>
          <a:lstStyle/>
          <a:p>
            <a:pPr marL="184150" marR="5080" lvl="0" indent="-171450" algn="l" defTabSz="914400" rtl="0" eaLnBrk="1" fontAlgn="auto" latinLnBrk="0" hangingPunct="1">
              <a:lnSpc>
                <a:spcPct val="100000"/>
              </a:lnSpc>
              <a:spcBef>
                <a:spcPts val="105"/>
              </a:spcBef>
              <a:spcAft>
                <a:spcPts val="0"/>
              </a:spcAft>
              <a:buClrTx/>
              <a:buSzTx/>
              <a:buFont typeface="Wingdings" panose="05000000000000000000" pitchFamily="2" charset="2"/>
              <a:buChar char="ü"/>
              <a:tabLst>
                <a:tab pos="120014" algn="l"/>
              </a:tabLst>
              <a:defRPr/>
            </a:pPr>
            <a:r>
              <a:rPr kumimoji="0" sz="1100" b="0" i="0" u="none" strike="noStrike" kern="1200" cap="none" spc="0" normalizeH="0" baseline="0" noProof="0" dirty="0">
                <a:ln>
                  <a:noFill/>
                </a:ln>
                <a:solidFill>
                  <a:prstClr val="black"/>
                </a:solidFill>
                <a:effectLst/>
                <a:uLnTx/>
                <a:uFillTx/>
                <a:ea typeface="+mn-ea"/>
                <a:cs typeface="Times New Roman"/>
              </a:rPr>
              <a:t>SOP</a:t>
            </a:r>
            <a:r>
              <a:rPr kumimoji="0" sz="1100" b="0" i="0" u="none" strike="noStrike" kern="1200" cap="none" spc="-25" normalizeH="0" baseline="0" noProof="0" dirty="0">
                <a:ln>
                  <a:noFill/>
                </a:ln>
                <a:solidFill>
                  <a:prstClr val="black"/>
                </a:solidFill>
                <a:effectLst/>
                <a:uLnTx/>
                <a:uFillTx/>
                <a:ea typeface="+mn-ea"/>
                <a:cs typeface="Times New Roman"/>
              </a:rPr>
              <a:t> </a:t>
            </a:r>
            <a:r>
              <a:rPr kumimoji="0" sz="1100" b="0" i="0" u="none" strike="noStrike" kern="1200" cap="none" spc="-10" normalizeH="0" baseline="0" noProof="0" dirty="0">
                <a:ln>
                  <a:noFill/>
                </a:ln>
                <a:solidFill>
                  <a:prstClr val="black"/>
                </a:solidFill>
                <a:effectLst/>
                <a:uLnTx/>
                <a:uFillTx/>
                <a:ea typeface="+mn-ea"/>
                <a:cs typeface="Times New Roman"/>
              </a:rPr>
              <a:t>implementation</a:t>
            </a:r>
            <a:r>
              <a:rPr kumimoji="0" sz="1100" b="0" i="0" u="none" strike="noStrike" kern="1200" cap="none" spc="0" normalizeH="0" baseline="0" noProof="0" dirty="0">
                <a:ln>
                  <a:noFill/>
                </a:ln>
                <a:solidFill>
                  <a:prstClr val="black"/>
                </a:solidFill>
                <a:effectLst/>
                <a:uLnTx/>
                <a:uFillTx/>
                <a:ea typeface="+mn-ea"/>
                <a:cs typeface="Times New Roman"/>
              </a:rPr>
              <a:t> </a:t>
            </a:r>
            <a:r>
              <a:rPr kumimoji="0" sz="1100" b="0" i="0" u="none" strike="noStrike" kern="1200" cap="none" spc="-25" normalizeH="0" baseline="0" noProof="0" dirty="0">
                <a:ln>
                  <a:noFill/>
                </a:ln>
                <a:solidFill>
                  <a:prstClr val="black"/>
                </a:solidFill>
                <a:effectLst/>
                <a:uLnTx/>
                <a:uFillTx/>
                <a:ea typeface="+mn-ea"/>
                <a:cs typeface="Times New Roman"/>
              </a:rPr>
              <a:t>and </a:t>
            </a:r>
            <a:r>
              <a:rPr kumimoji="0" sz="1100" b="0" i="0" u="none" strike="noStrike" kern="1200" cap="none" spc="0" normalizeH="0" baseline="0" noProof="0" dirty="0">
                <a:ln>
                  <a:noFill/>
                </a:ln>
                <a:solidFill>
                  <a:prstClr val="black"/>
                </a:solidFill>
                <a:effectLst/>
                <a:uLnTx/>
                <a:uFillTx/>
                <a:ea typeface="+mn-ea"/>
                <a:cs typeface="Times New Roman"/>
              </a:rPr>
              <a:t>design</a:t>
            </a:r>
            <a:r>
              <a:rPr kumimoji="0" sz="1100" b="0" i="0" u="none" strike="noStrike" kern="1200" cap="none" spc="-35" normalizeH="0" baseline="0" noProof="0" dirty="0">
                <a:ln>
                  <a:noFill/>
                </a:ln>
                <a:solidFill>
                  <a:prstClr val="black"/>
                </a:solidFill>
                <a:effectLst/>
                <a:uLnTx/>
                <a:uFillTx/>
                <a:ea typeface="+mn-ea"/>
                <a:cs typeface="Times New Roman"/>
              </a:rPr>
              <a:t> </a:t>
            </a:r>
            <a:r>
              <a:rPr kumimoji="0" sz="1100" b="0" i="0" u="none" strike="noStrike" kern="1200" cap="none" spc="0" normalizeH="0" baseline="0" noProof="0" dirty="0">
                <a:ln>
                  <a:noFill/>
                </a:ln>
                <a:solidFill>
                  <a:prstClr val="black"/>
                </a:solidFill>
                <a:effectLst/>
                <a:uLnTx/>
                <a:uFillTx/>
                <a:ea typeface="+mn-ea"/>
                <a:cs typeface="Times New Roman"/>
              </a:rPr>
              <a:t>and</a:t>
            </a:r>
            <a:r>
              <a:rPr kumimoji="0" sz="1100" b="0" i="0" u="none" strike="noStrike" kern="1200" cap="none" spc="-15" normalizeH="0" baseline="0" noProof="0" dirty="0">
                <a:ln>
                  <a:noFill/>
                </a:ln>
                <a:solidFill>
                  <a:prstClr val="black"/>
                </a:solidFill>
                <a:effectLst/>
                <a:uLnTx/>
                <a:uFillTx/>
                <a:ea typeface="+mn-ea"/>
                <a:cs typeface="Times New Roman"/>
              </a:rPr>
              <a:t> </a:t>
            </a:r>
            <a:r>
              <a:rPr kumimoji="0" sz="1100" b="0" i="0" u="none" strike="noStrike" kern="1200" cap="none" spc="0" normalizeH="0" baseline="0" noProof="0" dirty="0">
                <a:ln>
                  <a:noFill/>
                </a:ln>
                <a:solidFill>
                  <a:prstClr val="black"/>
                </a:solidFill>
                <a:effectLst/>
                <a:uLnTx/>
                <a:uFillTx/>
                <a:ea typeface="+mn-ea"/>
                <a:cs typeface="Times New Roman"/>
              </a:rPr>
              <a:t>set</a:t>
            </a:r>
            <a:r>
              <a:rPr kumimoji="0" sz="1100" b="0" i="0" u="none" strike="noStrike" kern="1200" cap="none" spc="10" normalizeH="0" baseline="0" noProof="0" dirty="0">
                <a:ln>
                  <a:noFill/>
                </a:ln>
                <a:solidFill>
                  <a:prstClr val="black"/>
                </a:solidFill>
                <a:effectLst/>
                <a:uLnTx/>
                <a:uFillTx/>
                <a:ea typeface="+mn-ea"/>
                <a:cs typeface="Times New Roman"/>
              </a:rPr>
              <a:t> </a:t>
            </a:r>
            <a:r>
              <a:rPr kumimoji="0" sz="1100" b="0" i="0" u="none" strike="noStrike" kern="1200" cap="none" spc="0" normalizeH="0" baseline="0" noProof="0" dirty="0">
                <a:ln>
                  <a:noFill/>
                </a:ln>
                <a:solidFill>
                  <a:prstClr val="black"/>
                </a:solidFill>
                <a:effectLst/>
                <a:uLnTx/>
                <a:uFillTx/>
                <a:ea typeface="+mn-ea"/>
                <a:cs typeface="Times New Roman"/>
              </a:rPr>
              <a:t>up</a:t>
            </a:r>
            <a:r>
              <a:rPr kumimoji="0" sz="1100" b="0" i="0" u="none" strike="noStrike" kern="1200" cap="none" spc="-15" normalizeH="0" baseline="0" noProof="0" dirty="0">
                <a:ln>
                  <a:noFill/>
                </a:ln>
                <a:solidFill>
                  <a:prstClr val="black"/>
                </a:solidFill>
                <a:effectLst/>
                <a:uLnTx/>
                <a:uFillTx/>
                <a:ea typeface="+mn-ea"/>
                <a:cs typeface="Times New Roman"/>
              </a:rPr>
              <a:t> </a:t>
            </a:r>
            <a:r>
              <a:rPr kumimoji="0" sz="1100" b="0" i="0" u="none" strike="noStrike" kern="1200" cap="none" spc="-25" normalizeH="0" baseline="0" noProof="0" dirty="0">
                <a:ln>
                  <a:noFill/>
                </a:ln>
                <a:solidFill>
                  <a:prstClr val="black"/>
                </a:solidFill>
                <a:effectLst/>
                <a:uLnTx/>
                <a:uFillTx/>
                <a:ea typeface="+mn-ea"/>
                <a:cs typeface="Times New Roman"/>
              </a:rPr>
              <a:t>of </a:t>
            </a:r>
            <a:r>
              <a:rPr kumimoji="0" sz="1100" b="0" i="0" u="none" strike="noStrike" kern="1200" cap="none" spc="0" normalizeH="0" baseline="0" noProof="0" dirty="0">
                <a:ln>
                  <a:noFill/>
                </a:ln>
                <a:solidFill>
                  <a:prstClr val="black"/>
                </a:solidFill>
                <a:effectLst/>
                <a:uLnTx/>
                <a:uFillTx/>
                <a:ea typeface="+mn-ea"/>
                <a:cs typeface="Times New Roman"/>
              </a:rPr>
              <a:t>accounting</a:t>
            </a:r>
            <a:r>
              <a:rPr kumimoji="0" sz="1100" b="0" i="0" u="none" strike="noStrike" kern="1200" cap="none" spc="-10" normalizeH="0" baseline="0" noProof="0" dirty="0">
                <a:ln>
                  <a:noFill/>
                </a:ln>
                <a:solidFill>
                  <a:prstClr val="black"/>
                </a:solidFill>
                <a:effectLst/>
                <a:uLnTx/>
                <a:uFillTx/>
                <a:ea typeface="+mn-ea"/>
                <a:cs typeface="Times New Roman"/>
              </a:rPr>
              <a:t> systems</a:t>
            </a:r>
            <a:endParaRPr kumimoji="0" sz="1100" b="0" i="0" u="none" strike="noStrike" kern="1200" cap="none" spc="0" normalizeH="0" baseline="0" noProof="0" dirty="0">
              <a:ln>
                <a:noFill/>
              </a:ln>
              <a:solidFill>
                <a:prstClr val="black"/>
              </a:solidFill>
              <a:effectLst/>
              <a:uLnTx/>
              <a:uFillTx/>
              <a:ea typeface="+mn-ea"/>
              <a:cs typeface="Times New Roman"/>
            </a:endParaRPr>
          </a:p>
        </p:txBody>
      </p:sp>
      <p:sp>
        <p:nvSpPr>
          <p:cNvPr id="54" name="object 31">
            <a:extLst>
              <a:ext uri="{FF2B5EF4-FFF2-40B4-BE49-F238E27FC236}">
                <a16:creationId xmlns:a16="http://schemas.microsoft.com/office/drawing/2014/main" id="{2060638C-EB25-01CD-46D8-2A5E9C79BAFF}"/>
              </a:ext>
            </a:extLst>
          </p:cNvPr>
          <p:cNvSpPr txBox="1"/>
          <p:nvPr/>
        </p:nvSpPr>
        <p:spPr>
          <a:xfrm>
            <a:off x="4003491" y="5217174"/>
            <a:ext cx="1208405" cy="182101"/>
          </a:xfrm>
          <a:prstGeom prst="rect">
            <a:avLst/>
          </a:prstGeom>
        </p:spPr>
        <p:txBody>
          <a:bodyPr vert="horz" wrap="square" lIns="0" tIns="12700" rIns="0" bIns="0" rtlCol="0">
            <a:spAutoFit/>
          </a:bodyPr>
          <a:lstStyle/>
          <a:p>
            <a:pPr marL="183516" marR="0" lvl="0" indent="-171450" algn="l" defTabSz="914400" rtl="0" eaLnBrk="1" fontAlgn="auto" latinLnBrk="0" hangingPunct="1">
              <a:lnSpc>
                <a:spcPct val="100000"/>
              </a:lnSpc>
              <a:spcBef>
                <a:spcPts val="100"/>
              </a:spcBef>
              <a:spcAft>
                <a:spcPts val="0"/>
              </a:spcAft>
              <a:buClrTx/>
              <a:buSzTx/>
              <a:buFont typeface="Wingdings" panose="05000000000000000000" pitchFamily="2" charset="2"/>
              <a:buChar char="ü"/>
              <a:tabLst>
                <a:tab pos="120014" algn="l"/>
              </a:tabLst>
              <a:defRPr/>
            </a:pPr>
            <a:r>
              <a:rPr kumimoji="0" sz="1100" b="0" i="0" u="none" strike="noStrike" kern="1200" cap="none" spc="0" normalizeH="0" baseline="0" noProof="0" dirty="0">
                <a:ln>
                  <a:noFill/>
                </a:ln>
                <a:solidFill>
                  <a:prstClr val="black"/>
                </a:solidFill>
                <a:effectLst/>
                <a:uLnTx/>
                <a:uFillTx/>
                <a:ea typeface="+mn-ea"/>
                <a:cs typeface="Times New Roman"/>
              </a:rPr>
              <a:t>MIS</a:t>
            </a:r>
            <a:r>
              <a:rPr kumimoji="0" sz="1100" b="0" i="0" u="none" strike="noStrike" kern="1200" cap="none" spc="-10" normalizeH="0" baseline="0" noProof="0" dirty="0">
                <a:ln>
                  <a:noFill/>
                </a:ln>
                <a:solidFill>
                  <a:prstClr val="black"/>
                </a:solidFill>
                <a:effectLst/>
                <a:uLnTx/>
                <a:uFillTx/>
                <a:ea typeface="+mn-ea"/>
                <a:cs typeface="Times New Roman"/>
              </a:rPr>
              <a:t> Reporting</a:t>
            </a:r>
            <a:endParaRPr kumimoji="0" sz="1100" b="0" i="0" u="none" strike="noStrike" kern="1200" cap="none" spc="0" normalizeH="0" baseline="0" noProof="0" dirty="0">
              <a:ln>
                <a:noFill/>
              </a:ln>
              <a:solidFill>
                <a:prstClr val="black"/>
              </a:solidFill>
              <a:effectLst/>
              <a:uLnTx/>
              <a:uFillTx/>
              <a:ea typeface="+mn-ea"/>
              <a:cs typeface="Times New Roman"/>
            </a:endParaRPr>
          </a:p>
        </p:txBody>
      </p:sp>
      <p:sp>
        <p:nvSpPr>
          <p:cNvPr id="55" name="object 32">
            <a:extLst>
              <a:ext uri="{FF2B5EF4-FFF2-40B4-BE49-F238E27FC236}">
                <a16:creationId xmlns:a16="http://schemas.microsoft.com/office/drawing/2014/main" id="{7220353E-C617-B4A1-49FD-83FC877AC47D}"/>
              </a:ext>
            </a:extLst>
          </p:cNvPr>
          <p:cNvSpPr txBox="1"/>
          <p:nvPr/>
        </p:nvSpPr>
        <p:spPr>
          <a:xfrm>
            <a:off x="3977730" y="5535324"/>
            <a:ext cx="1551940" cy="351378"/>
          </a:xfrm>
          <a:prstGeom prst="rect">
            <a:avLst/>
          </a:prstGeom>
        </p:spPr>
        <p:txBody>
          <a:bodyPr vert="horz" wrap="square" lIns="0" tIns="12700" rIns="0" bIns="0" rtlCol="0">
            <a:spAutoFit/>
          </a:bodyPr>
          <a:lstStyle/>
          <a:p>
            <a:pPr marL="183516" marR="0" lvl="0" indent="-171450" algn="l" defTabSz="914400" rtl="0" eaLnBrk="1" fontAlgn="auto" latinLnBrk="0" hangingPunct="1">
              <a:lnSpc>
                <a:spcPct val="100000"/>
              </a:lnSpc>
              <a:spcBef>
                <a:spcPts val="100"/>
              </a:spcBef>
              <a:spcAft>
                <a:spcPts val="0"/>
              </a:spcAft>
              <a:buClrTx/>
              <a:buSzTx/>
              <a:buFont typeface="Wingdings" panose="05000000000000000000" pitchFamily="2" charset="2"/>
              <a:buChar char="ü"/>
              <a:tabLst>
                <a:tab pos="120014" algn="l"/>
              </a:tabLst>
              <a:defRPr/>
            </a:pPr>
            <a:r>
              <a:rPr kumimoji="0" sz="1100" b="0" i="0" u="none" strike="noStrike" kern="1200" cap="none" spc="0" normalizeH="0" baseline="0" noProof="0" dirty="0">
                <a:ln>
                  <a:noFill/>
                </a:ln>
                <a:solidFill>
                  <a:prstClr val="black"/>
                </a:solidFill>
                <a:effectLst/>
                <a:uLnTx/>
                <a:uFillTx/>
                <a:ea typeface="+mn-ea"/>
                <a:cs typeface="Times New Roman"/>
              </a:rPr>
              <a:t>HR</a:t>
            </a:r>
            <a:r>
              <a:rPr kumimoji="0" sz="1100" b="0" i="0" u="none" strike="noStrike" kern="1200" cap="none" spc="-5" normalizeH="0" baseline="0" noProof="0" dirty="0">
                <a:ln>
                  <a:noFill/>
                </a:ln>
                <a:solidFill>
                  <a:prstClr val="black"/>
                </a:solidFill>
                <a:effectLst/>
                <a:uLnTx/>
                <a:uFillTx/>
                <a:ea typeface="+mn-ea"/>
                <a:cs typeface="Times New Roman"/>
              </a:rPr>
              <a:t> </a:t>
            </a:r>
            <a:r>
              <a:rPr kumimoji="0" sz="1100" b="0" i="0" u="none" strike="noStrike" kern="1200" cap="none" spc="0" normalizeH="0" baseline="0" noProof="0" dirty="0">
                <a:ln>
                  <a:noFill/>
                </a:ln>
                <a:solidFill>
                  <a:prstClr val="black"/>
                </a:solidFill>
                <a:effectLst/>
                <a:uLnTx/>
                <a:uFillTx/>
                <a:ea typeface="+mn-ea"/>
                <a:cs typeface="Times New Roman"/>
              </a:rPr>
              <a:t>and</a:t>
            </a:r>
            <a:r>
              <a:rPr kumimoji="0" sz="1100" b="0" i="0" u="none" strike="noStrike" kern="1200" cap="none" spc="-10" normalizeH="0" baseline="0" noProof="0" dirty="0">
                <a:ln>
                  <a:noFill/>
                </a:ln>
                <a:solidFill>
                  <a:prstClr val="black"/>
                </a:solidFill>
                <a:effectLst/>
                <a:uLnTx/>
                <a:uFillTx/>
                <a:ea typeface="+mn-ea"/>
                <a:cs typeface="Times New Roman"/>
              </a:rPr>
              <a:t> </a:t>
            </a:r>
            <a:r>
              <a:rPr kumimoji="0" sz="1100" b="0" i="0" u="none" strike="noStrike" kern="1200" cap="none" spc="0" normalizeH="0" baseline="0" noProof="0" dirty="0">
                <a:ln>
                  <a:noFill/>
                </a:ln>
                <a:solidFill>
                  <a:prstClr val="black"/>
                </a:solidFill>
                <a:effectLst/>
                <a:uLnTx/>
                <a:uFillTx/>
                <a:ea typeface="+mn-ea"/>
                <a:cs typeface="Times New Roman"/>
              </a:rPr>
              <a:t>labour</a:t>
            </a:r>
            <a:r>
              <a:rPr kumimoji="0" sz="1100" b="0" i="0" u="none" strike="noStrike" kern="1200" cap="none" spc="-35" normalizeH="0" baseline="0" noProof="0" dirty="0">
                <a:ln>
                  <a:noFill/>
                </a:ln>
                <a:solidFill>
                  <a:prstClr val="black"/>
                </a:solidFill>
                <a:effectLst/>
                <a:uLnTx/>
                <a:uFillTx/>
                <a:ea typeface="+mn-ea"/>
                <a:cs typeface="Times New Roman"/>
              </a:rPr>
              <a:t> </a:t>
            </a:r>
            <a:r>
              <a:rPr kumimoji="0" sz="1100" b="0" i="0" u="none" strike="noStrike" kern="1200" cap="none" spc="-20" normalizeH="0" baseline="0" noProof="0" dirty="0">
                <a:ln>
                  <a:noFill/>
                </a:ln>
                <a:solidFill>
                  <a:prstClr val="black"/>
                </a:solidFill>
                <a:effectLst/>
                <a:uLnTx/>
                <a:uFillTx/>
                <a:ea typeface="+mn-ea"/>
                <a:cs typeface="Times New Roman"/>
              </a:rPr>
              <a:t>laws</a:t>
            </a:r>
            <a:endParaRPr kumimoji="0" sz="1100" b="0" i="0" u="none" strike="noStrike" kern="1200" cap="none" spc="0" normalizeH="0" baseline="0" noProof="0" dirty="0">
              <a:ln>
                <a:noFill/>
              </a:ln>
              <a:solidFill>
                <a:prstClr val="black"/>
              </a:solidFill>
              <a:effectLst/>
              <a:uLnTx/>
              <a:uFillTx/>
              <a:ea typeface="+mn-ea"/>
              <a:cs typeface="Times New Roman"/>
            </a:endParaRPr>
          </a:p>
          <a:p>
            <a:pPr marL="12700" marR="0" lvl="0" algn="l" defTabSz="914400" rtl="0" eaLnBrk="1" fontAlgn="auto" latinLnBrk="0" hangingPunct="1">
              <a:lnSpc>
                <a:spcPct val="100000"/>
              </a:lnSpc>
              <a:spcBef>
                <a:spcPts val="0"/>
              </a:spcBef>
              <a:spcAft>
                <a:spcPts val="0"/>
              </a:spcAft>
              <a:buClrTx/>
              <a:buSzTx/>
              <a:tabLst/>
              <a:defRPr/>
            </a:pPr>
            <a:r>
              <a:rPr kumimoji="0" lang="en-IN" sz="1100" b="0" i="0" u="none" strike="noStrike" kern="1200" cap="none" spc="-10" normalizeH="0" baseline="0" noProof="0" dirty="0">
                <a:ln>
                  <a:noFill/>
                </a:ln>
                <a:solidFill>
                  <a:prstClr val="black"/>
                </a:solidFill>
                <a:effectLst/>
                <a:uLnTx/>
                <a:uFillTx/>
                <a:ea typeface="+mn-ea"/>
                <a:cs typeface="Times New Roman"/>
              </a:rPr>
              <a:t>     </a:t>
            </a:r>
            <a:r>
              <a:rPr kumimoji="0" sz="1100" b="0" i="0" u="none" strike="noStrike" kern="1200" cap="none" spc="-10" normalizeH="0" baseline="0" noProof="0" dirty="0">
                <a:ln>
                  <a:noFill/>
                </a:ln>
                <a:solidFill>
                  <a:prstClr val="black"/>
                </a:solidFill>
                <a:effectLst/>
                <a:uLnTx/>
                <a:uFillTx/>
                <a:ea typeface="+mn-ea"/>
                <a:cs typeface="Times New Roman"/>
              </a:rPr>
              <a:t>compliances</a:t>
            </a:r>
            <a:endParaRPr kumimoji="0" sz="1100" b="0" i="0" u="none" strike="noStrike" kern="1200" cap="none" spc="0" normalizeH="0" baseline="0" noProof="0" dirty="0">
              <a:ln>
                <a:noFill/>
              </a:ln>
              <a:solidFill>
                <a:prstClr val="black"/>
              </a:solidFill>
              <a:effectLst/>
              <a:uLnTx/>
              <a:uFillTx/>
              <a:ea typeface="+mn-ea"/>
              <a:cs typeface="Times New Roman"/>
            </a:endParaRPr>
          </a:p>
        </p:txBody>
      </p:sp>
      <p:sp>
        <p:nvSpPr>
          <p:cNvPr id="56" name="object 33">
            <a:extLst>
              <a:ext uri="{FF2B5EF4-FFF2-40B4-BE49-F238E27FC236}">
                <a16:creationId xmlns:a16="http://schemas.microsoft.com/office/drawing/2014/main" id="{E73E0463-E73F-80AB-E077-3F915F08A946}"/>
              </a:ext>
            </a:extLst>
          </p:cNvPr>
          <p:cNvSpPr txBox="1"/>
          <p:nvPr/>
        </p:nvSpPr>
        <p:spPr>
          <a:xfrm>
            <a:off x="3980003" y="1736874"/>
            <a:ext cx="2024209" cy="520655"/>
          </a:xfrm>
          <a:prstGeom prst="rect">
            <a:avLst/>
          </a:prstGeom>
        </p:spPr>
        <p:txBody>
          <a:bodyPr vert="horz" wrap="square" lIns="0" tIns="12700" rIns="0" bIns="0" rtlCol="0">
            <a:spAutoFit/>
          </a:bodyPr>
          <a:lstStyle/>
          <a:p>
            <a:pPr marL="12066" marR="0" lvl="0" algn="l" defTabSz="914400" rtl="0" eaLnBrk="1" fontAlgn="auto" latinLnBrk="0" hangingPunct="1">
              <a:lnSpc>
                <a:spcPct val="100000"/>
              </a:lnSpc>
              <a:spcBef>
                <a:spcPts val="100"/>
              </a:spcBef>
              <a:spcAft>
                <a:spcPts val="0"/>
              </a:spcAft>
              <a:buClrTx/>
              <a:buSzTx/>
              <a:tabLst>
                <a:tab pos="120014" algn="l"/>
              </a:tabLst>
              <a:defRPr/>
            </a:pPr>
            <a:r>
              <a:rPr kumimoji="0" lang="en-US" sz="1100" b="0" i="0" u="none" strike="noStrike" kern="1200" cap="none" spc="0" normalizeH="0" baseline="0" noProof="0" dirty="0">
                <a:ln>
                  <a:noFill/>
                </a:ln>
                <a:solidFill>
                  <a:prstClr val="black"/>
                </a:solidFill>
                <a:effectLst/>
                <a:uLnTx/>
                <a:uFillTx/>
                <a:ea typeface="+mn-ea"/>
                <a:cs typeface="Times New Roman"/>
              </a:rPr>
              <a:t>Our process outsourcing services includes outsourcing services provided to big corporates like</a:t>
            </a:r>
            <a:endParaRPr kumimoji="0" sz="1100" b="0" i="0" u="none" strike="noStrike" kern="1200" cap="none" spc="0" normalizeH="0" baseline="0" noProof="0" dirty="0">
              <a:ln>
                <a:noFill/>
              </a:ln>
              <a:solidFill>
                <a:prstClr val="black"/>
              </a:solidFill>
              <a:effectLst/>
              <a:uLnTx/>
              <a:uFillTx/>
              <a:ea typeface="+mn-ea"/>
              <a:cs typeface="Times New Roman"/>
            </a:endParaRPr>
          </a:p>
        </p:txBody>
      </p:sp>
      <p:sp>
        <p:nvSpPr>
          <p:cNvPr id="57" name="object 34">
            <a:extLst>
              <a:ext uri="{FF2B5EF4-FFF2-40B4-BE49-F238E27FC236}">
                <a16:creationId xmlns:a16="http://schemas.microsoft.com/office/drawing/2014/main" id="{6693844E-8F6A-BC79-D273-92011C8DF52D}"/>
              </a:ext>
            </a:extLst>
          </p:cNvPr>
          <p:cNvSpPr txBox="1"/>
          <p:nvPr/>
        </p:nvSpPr>
        <p:spPr>
          <a:xfrm>
            <a:off x="6139054" y="1602487"/>
            <a:ext cx="1478915" cy="4337726"/>
          </a:xfrm>
          <a:prstGeom prst="rect">
            <a:avLst/>
          </a:prstGeom>
        </p:spPr>
        <p:txBody>
          <a:bodyPr vert="horz" wrap="square" lIns="0" tIns="13335" rIns="0" bIns="0" rtlCol="0">
            <a:spAutoFit/>
          </a:bodyPr>
          <a:lstStyle/>
          <a:p>
            <a:pPr marL="163195" marR="0" lvl="0" indent="-151130" algn="l" defTabSz="914400" rtl="0" eaLnBrk="1" fontAlgn="auto" latinLnBrk="0" hangingPunct="1">
              <a:lnSpc>
                <a:spcPct val="100000"/>
              </a:lnSpc>
              <a:spcBef>
                <a:spcPts val="105"/>
              </a:spcBef>
              <a:spcAft>
                <a:spcPts val="0"/>
              </a:spcAft>
              <a:buClrTx/>
              <a:buSzTx/>
              <a:buFont typeface="Arial"/>
              <a:buChar char="•"/>
              <a:tabLst>
                <a:tab pos="163830" algn="l"/>
              </a:tabLst>
              <a:defRPr/>
            </a:pPr>
            <a:endParaRPr lang="en-IN" sz="1400" spc="-10" dirty="0">
              <a:solidFill>
                <a:prstClr val="black"/>
              </a:solidFill>
              <a:latin typeface="Times New Roman"/>
              <a:cs typeface="Times New Roman"/>
            </a:endParaRPr>
          </a:p>
          <a:p>
            <a:pPr marL="163195" marR="0" lvl="0" indent="-151130" algn="l" defTabSz="914400" rtl="0" eaLnBrk="1" fontAlgn="auto" latinLnBrk="0" hangingPunct="1">
              <a:lnSpc>
                <a:spcPct val="100000"/>
              </a:lnSpc>
              <a:spcBef>
                <a:spcPts val="105"/>
              </a:spcBef>
              <a:spcAft>
                <a:spcPts val="0"/>
              </a:spcAft>
              <a:buClrTx/>
              <a:buSzTx/>
              <a:buFont typeface="Arial"/>
              <a:buChar char="•"/>
              <a:tabLst>
                <a:tab pos="163830" algn="l"/>
              </a:tabLst>
              <a:defRPr/>
            </a:pPr>
            <a:endParaRPr kumimoji="0" lang="en-IN" sz="1400" b="0" i="0" u="none" strike="noStrike" kern="1200" cap="none" spc="-10" normalizeH="0" baseline="0" noProof="0" dirty="0">
              <a:ln>
                <a:noFill/>
              </a:ln>
              <a:solidFill>
                <a:prstClr val="black"/>
              </a:solidFill>
              <a:effectLst/>
              <a:uLnTx/>
              <a:uFillTx/>
              <a:latin typeface="Times New Roman"/>
              <a:ea typeface="+mn-ea"/>
              <a:cs typeface="Times New Roman"/>
            </a:endParaRPr>
          </a:p>
          <a:p>
            <a:pPr marL="163195" marR="0" lvl="0" indent="-151130" algn="l" defTabSz="914400" rtl="0" eaLnBrk="1" fontAlgn="auto" latinLnBrk="0" hangingPunct="1">
              <a:lnSpc>
                <a:spcPct val="100000"/>
              </a:lnSpc>
              <a:spcBef>
                <a:spcPts val="105"/>
              </a:spcBef>
              <a:spcAft>
                <a:spcPts val="0"/>
              </a:spcAft>
              <a:buClrTx/>
              <a:buSzTx/>
              <a:buFont typeface="Arial"/>
              <a:buChar char="•"/>
              <a:tabLst>
                <a:tab pos="163830" algn="l"/>
              </a:tabLst>
              <a:defRPr/>
            </a:pPr>
            <a:endParaRPr lang="en-IN" sz="1400" spc="-10" dirty="0">
              <a:solidFill>
                <a:prstClr val="black"/>
              </a:solidFill>
              <a:latin typeface="Times New Roman"/>
              <a:cs typeface="Times New Roman"/>
            </a:endParaRPr>
          </a:p>
          <a:p>
            <a:pPr marL="163195" marR="0" lvl="0" indent="-151130" algn="l" defTabSz="914400" rtl="0" eaLnBrk="1" fontAlgn="auto" latinLnBrk="0" hangingPunct="1">
              <a:lnSpc>
                <a:spcPct val="100000"/>
              </a:lnSpc>
              <a:spcBef>
                <a:spcPts val="105"/>
              </a:spcBef>
              <a:spcAft>
                <a:spcPts val="0"/>
              </a:spcAft>
              <a:buClrTx/>
              <a:buSzTx/>
              <a:buFont typeface="Arial"/>
              <a:buChar char="•"/>
              <a:tabLst>
                <a:tab pos="163830" algn="l"/>
              </a:tabLst>
              <a:defRPr/>
            </a:pPr>
            <a:endParaRPr kumimoji="0" lang="en-IN" sz="1400" b="0" i="0" u="none" strike="noStrike" kern="1200" cap="none" spc="-10" normalizeH="0" baseline="0" noProof="0" dirty="0">
              <a:ln>
                <a:noFill/>
              </a:ln>
              <a:solidFill>
                <a:prstClr val="black"/>
              </a:solidFill>
              <a:effectLst/>
              <a:uLnTx/>
              <a:uFillTx/>
              <a:latin typeface="Times New Roman"/>
              <a:ea typeface="+mn-ea"/>
              <a:cs typeface="Times New Roman"/>
            </a:endParaRPr>
          </a:p>
          <a:p>
            <a:pPr marL="163195" marR="0" lvl="0" indent="-151130" algn="l" defTabSz="914400" rtl="0" eaLnBrk="1" fontAlgn="auto" latinLnBrk="0" hangingPunct="1">
              <a:lnSpc>
                <a:spcPct val="100000"/>
              </a:lnSpc>
              <a:spcBef>
                <a:spcPts val="105"/>
              </a:spcBef>
              <a:spcAft>
                <a:spcPts val="0"/>
              </a:spcAft>
              <a:buClrTx/>
              <a:buSzTx/>
              <a:buFont typeface="Arial"/>
              <a:buChar char="•"/>
              <a:tabLst>
                <a:tab pos="163830" algn="l"/>
              </a:tabLst>
              <a:defRPr/>
            </a:pPr>
            <a:endParaRPr lang="en-IN" sz="1400" spc="-10" dirty="0">
              <a:solidFill>
                <a:prstClr val="black"/>
              </a:solidFill>
              <a:latin typeface="Times New Roman"/>
              <a:cs typeface="Times New Roman"/>
            </a:endParaRPr>
          </a:p>
          <a:p>
            <a:pPr marL="163195" marR="0" lvl="0" indent="-151130" algn="l" defTabSz="914400" rtl="0" eaLnBrk="1" fontAlgn="auto" latinLnBrk="0" hangingPunct="1">
              <a:lnSpc>
                <a:spcPct val="100000"/>
              </a:lnSpc>
              <a:spcBef>
                <a:spcPts val="105"/>
              </a:spcBef>
              <a:spcAft>
                <a:spcPts val="0"/>
              </a:spcAft>
              <a:buClrTx/>
              <a:buSzTx/>
              <a:buFont typeface="Arial"/>
              <a:buChar char="•"/>
              <a:tabLst>
                <a:tab pos="163830" algn="l"/>
              </a:tabLst>
              <a:defRPr/>
            </a:pPr>
            <a:endParaRPr kumimoji="0" lang="en-IN" sz="1400" b="0" i="0" u="none" strike="noStrike" kern="1200" cap="none" spc="-10" normalizeH="0" baseline="0" noProof="0" dirty="0">
              <a:ln>
                <a:noFill/>
              </a:ln>
              <a:solidFill>
                <a:prstClr val="black"/>
              </a:solidFill>
              <a:effectLst/>
              <a:uLnTx/>
              <a:uFillTx/>
              <a:latin typeface="Times New Roman"/>
              <a:ea typeface="+mn-ea"/>
              <a:cs typeface="Times New Roman"/>
            </a:endParaRPr>
          </a:p>
          <a:p>
            <a:pPr marL="163195" marR="0" lvl="0" indent="-151130" algn="l" defTabSz="914400" rtl="0" eaLnBrk="1" fontAlgn="auto" latinLnBrk="0" hangingPunct="1">
              <a:lnSpc>
                <a:spcPct val="100000"/>
              </a:lnSpc>
              <a:spcBef>
                <a:spcPts val="105"/>
              </a:spcBef>
              <a:spcAft>
                <a:spcPts val="0"/>
              </a:spcAft>
              <a:buClrTx/>
              <a:buSzTx/>
              <a:buFont typeface="Arial"/>
              <a:buChar char="•"/>
              <a:tabLst>
                <a:tab pos="163830" algn="l"/>
              </a:tabLst>
              <a:defRPr/>
            </a:pPr>
            <a:endParaRPr lang="en-IN" sz="1400" spc="-10" dirty="0">
              <a:solidFill>
                <a:prstClr val="black"/>
              </a:solidFill>
              <a:latin typeface="Times New Roman"/>
              <a:cs typeface="Times New Roman"/>
            </a:endParaRPr>
          </a:p>
          <a:p>
            <a:pPr marL="163195" marR="0" lvl="0" indent="-151130" algn="l" defTabSz="914400" rtl="0" eaLnBrk="1" fontAlgn="auto" latinLnBrk="0" hangingPunct="1">
              <a:lnSpc>
                <a:spcPct val="100000"/>
              </a:lnSpc>
              <a:spcBef>
                <a:spcPts val="105"/>
              </a:spcBef>
              <a:spcAft>
                <a:spcPts val="0"/>
              </a:spcAft>
              <a:buClrTx/>
              <a:buSzTx/>
              <a:buFont typeface="Arial"/>
              <a:buChar char="•"/>
              <a:tabLst>
                <a:tab pos="163830" algn="l"/>
              </a:tabLst>
              <a:defRPr/>
            </a:pPr>
            <a:endParaRPr kumimoji="0" lang="en-IN" sz="1400" b="0" i="0" u="none" strike="noStrike" kern="1200" cap="none" spc="-10" normalizeH="0" baseline="0" noProof="0" dirty="0">
              <a:ln>
                <a:noFill/>
              </a:ln>
              <a:solidFill>
                <a:prstClr val="black"/>
              </a:solidFill>
              <a:effectLst/>
              <a:uLnTx/>
              <a:uFillTx/>
              <a:latin typeface="Times New Roman"/>
              <a:ea typeface="+mn-ea"/>
              <a:cs typeface="Times New Roman"/>
            </a:endParaRPr>
          </a:p>
          <a:p>
            <a:pPr marL="163195" marR="0" lvl="0" indent="-151130" algn="l" defTabSz="914400" rtl="0" eaLnBrk="1" fontAlgn="auto" latinLnBrk="0" hangingPunct="1">
              <a:lnSpc>
                <a:spcPct val="100000"/>
              </a:lnSpc>
              <a:spcBef>
                <a:spcPts val="105"/>
              </a:spcBef>
              <a:spcAft>
                <a:spcPts val="0"/>
              </a:spcAft>
              <a:buClrTx/>
              <a:buSzTx/>
              <a:buFont typeface="Arial"/>
              <a:buChar char="•"/>
              <a:tabLst>
                <a:tab pos="163830" algn="l"/>
              </a:tabLst>
              <a:defRPr/>
            </a:pPr>
            <a:endParaRPr lang="en-IN" sz="1400" spc="-10" dirty="0">
              <a:solidFill>
                <a:prstClr val="black"/>
              </a:solidFill>
              <a:latin typeface="Times New Roman"/>
              <a:cs typeface="Times New Roman"/>
            </a:endParaRPr>
          </a:p>
          <a:p>
            <a:pPr marL="163195" marR="0" lvl="0" indent="-151130" algn="l" defTabSz="914400" rtl="0" eaLnBrk="1" fontAlgn="auto" latinLnBrk="0" hangingPunct="1">
              <a:lnSpc>
                <a:spcPct val="100000"/>
              </a:lnSpc>
              <a:spcBef>
                <a:spcPts val="105"/>
              </a:spcBef>
              <a:spcAft>
                <a:spcPts val="0"/>
              </a:spcAft>
              <a:buClrTx/>
              <a:buSzTx/>
              <a:buFont typeface="Arial"/>
              <a:buChar char="•"/>
              <a:tabLst>
                <a:tab pos="163830" algn="l"/>
              </a:tabLst>
              <a:defRPr/>
            </a:pPr>
            <a:endParaRPr kumimoji="0" lang="en-IN" sz="1400" b="0" i="0" u="none" strike="noStrike" kern="1200" cap="none" spc="-10" normalizeH="0" baseline="0" noProof="0" dirty="0">
              <a:ln>
                <a:noFill/>
              </a:ln>
              <a:solidFill>
                <a:prstClr val="black"/>
              </a:solidFill>
              <a:effectLst/>
              <a:uLnTx/>
              <a:uFillTx/>
              <a:latin typeface="Times New Roman"/>
              <a:ea typeface="+mn-ea"/>
              <a:cs typeface="Times New Roman"/>
            </a:endParaRPr>
          </a:p>
          <a:p>
            <a:pPr marL="163195" marR="0" lvl="0" indent="-151130" algn="l" defTabSz="914400" rtl="0" eaLnBrk="1" fontAlgn="auto" latinLnBrk="0" hangingPunct="1">
              <a:lnSpc>
                <a:spcPct val="100000"/>
              </a:lnSpc>
              <a:spcBef>
                <a:spcPts val="105"/>
              </a:spcBef>
              <a:spcAft>
                <a:spcPts val="0"/>
              </a:spcAft>
              <a:buClrTx/>
              <a:buSzTx/>
              <a:buFont typeface="Arial"/>
              <a:buChar char="•"/>
              <a:tabLst>
                <a:tab pos="163830" algn="l"/>
              </a:tabLst>
              <a:defRPr/>
            </a:pPr>
            <a:endParaRPr lang="en-IN" sz="1400" spc="-10" dirty="0">
              <a:solidFill>
                <a:prstClr val="black"/>
              </a:solidFill>
              <a:latin typeface="Times New Roman"/>
              <a:cs typeface="Times New Roman"/>
            </a:endParaRPr>
          </a:p>
          <a:p>
            <a:pPr marL="163195" marR="0" lvl="0" indent="-151130" algn="l" defTabSz="914400" rtl="0" eaLnBrk="1" fontAlgn="auto" latinLnBrk="0" hangingPunct="1">
              <a:lnSpc>
                <a:spcPct val="100000"/>
              </a:lnSpc>
              <a:spcBef>
                <a:spcPts val="105"/>
              </a:spcBef>
              <a:spcAft>
                <a:spcPts val="0"/>
              </a:spcAft>
              <a:buClrTx/>
              <a:buSzTx/>
              <a:buFont typeface="Arial"/>
              <a:buChar char="•"/>
              <a:tabLst>
                <a:tab pos="163830" algn="l"/>
              </a:tabLst>
              <a:defRPr/>
            </a:pPr>
            <a:endParaRPr kumimoji="0" lang="en-IN" sz="1400" b="0" i="0" u="none" strike="noStrike" kern="1200" cap="none" spc="-10" normalizeH="0" baseline="0" noProof="0" dirty="0">
              <a:ln>
                <a:noFill/>
              </a:ln>
              <a:solidFill>
                <a:prstClr val="black"/>
              </a:solidFill>
              <a:effectLst/>
              <a:uLnTx/>
              <a:uFillTx/>
              <a:latin typeface="Times New Roman"/>
              <a:ea typeface="+mn-ea"/>
              <a:cs typeface="Times New Roman"/>
            </a:endParaRPr>
          </a:p>
          <a:p>
            <a:pPr marL="163195" marR="0" lvl="0" indent="-151130" algn="l" defTabSz="914400" rtl="0" eaLnBrk="1" fontAlgn="auto" latinLnBrk="0" hangingPunct="1">
              <a:lnSpc>
                <a:spcPct val="100000"/>
              </a:lnSpc>
              <a:spcBef>
                <a:spcPts val="105"/>
              </a:spcBef>
              <a:spcAft>
                <a:spcPts val="0"/>
              </a:spcAft>
              <a:buClrTx/>
              <a:buSzTx/>
              <a:buFont typeface="Arial"/>
              <a:buChar char="•"/>
              <a:tabLst>
                <a:tab pos="163830" algn="l"/>
              </a:tabLst>
              <a:defRPr/>
            </a:pPr>
            <a:endParaRPr lang="en-IN" sz="1400" spc="-10" dirty="0">
              <a:solidFill>
                <a:prstClr val="black"/>
              </a:solidFill>
              <a:latin typeface="Times New Roman"/>
              <a:cs typeface="Times New Roman"/>
            </a:endParaRPr>
          </a:p>
          <a:p>
            <a:pPr marL="163195" marR="0" lvl="0" indent="-151130" algn="l" defTabSz="914400" rtl="0" eaLnBrk="1" fontAlgn="auto" latinLnBrk="0" hangingPunct="1">
              <a:lnSpc>
                <a:spcPct val="100000"/>
              </a:lnSpc>
              <a:spcBef>
                <a:spcPts val="105"/>
              </a:spcBef>
              <a:spcAft>
                <a:spcPts val="0"/>
              </a:spcAft>
              <a:buClrTx/>
              <a:buSzTx/>
              <a:buFont typeface="Arial"/>
              <a:buChar char="•"/>
              <a:tabLst>
                <a:tab pos="163830" algn="l"/>
              </a:tabLst>
              <a:defRPr/>
            </a:pPr>
            <a:endParaRPr kumimoji="0" lang="en-IN" sz="1400" b="0" i="0" u="none" strike="noStrike" kern="1200" cap="none" spc="-10" normalizeH="0" baseline="0" noProof="0" dirty="0">
              <a:ln>
                <a:noFill/>
              </a:ln>
              <a:solidFill>
                <a:prstClr val="black"/>
              </a:solidFill>
              <a:effectLst/>
              <a:uLnTx/>
              <a:uFillTx/>
              <a:latin typeface="Times New Roman"/>
              <a:ea typeface="+mn-ea"/>
              <a:cs typeface="Times New Roman"/>
            </a:endParaRPr>
          </a:p>
          <a:p>
            <a:pPr marL="163195" marR="0" lvl="0" indent="-151130" algn="l" defTabSz="914400" rtl="0" eaLnBrk="1" fontAlgn="auto" latinLnBrk="0" hangingPunct="1">
              <a:lnSpc>
                <a:spcPct val="100000"/>
              </a:lnSpc>
              <a:spcBef>
                <a:spcPts val="105"/>
              </a:spcBef>
              <a:spcAft>
                <a:spcPts val="0"/>
              </a:spcAft>
              <a:buClrTx/>
              <a:buSzTx/>
              <a:buFont typeface="Arial"/>
              <a:buChar char="•"/>
              <a:tabLst>
                <a:tab pos="163830" algn="l"/>
              </a:tabLst>
              <a:defRPr/>
            </a:pPr>
            <a:endParaRPr lang="en-IN" sz="1400" spc="-10" dirty="0">
              <a:solidFill>
                <a:prstClr val="black"/>
              </a:solidFill>
              <a:latin typeface="Times New Roman"/>
              <a:cs typeface="Times New Roman"/>
            </a:endParaRPr>
          </a:p>
          <a:p>
            <a:pPr marL="163195" marR="0" lvl="0" indent="-151130" algn="l" defTabSz="914400" rtl="0" eaLnBrk="1" fontAlgn="auto" latinLnBrk="0" hangingPunct="1">
              <a:lnSpc>
                <a:spcPct val="100000"/>
              </a:lnSpc>
              <a:spcBef>
                <a:spcPts val="105"/>
              </a:spcBef>
              <a:spcAft>
                <a:spcPts val="0"/>
              </a:spcAft>
              <a:buClrTx/>
              <a:buSzTx/>
              <a:buFont typeface="Arial"/>
              <a:buChar char="•"/>
              <a:tabLst>
                <a:tab pos="163830" algn="l"/>
              </a:tabLst>
              <a:defRPr/>
            </a:pPr>
            <a:endParaRPr kumimoji="0" lang="en-IN" sz="1400" b="0" i="0" u="none" strike="noStrike" kern="1200" cap="none" spc="-10" normalizeH="0" baseline="0" noProof="0" dirty="0">
              <a:ln>
                <a:noFill/>
              </a:ln>
              <a:solidFill>
                <a:prstClr val="black"/>
              </a:solidFill>
              <a:effectLst/>
              <a:uLnTx/>
              <a:uFillTx/>
              <a:latin typeface="Times New Roman"/>
              <a:ea typeface="+mn-ea"/>
              <a:cs typeface="Times New Roman"/>
            </a:endParaRPr>
          </a:p>
          <a:p>
            <a:pPr marL="163195" marR="0" lvl="0" indent="-151130" algn="l" defTabSz="914400" rtl="0" eaLnBrk="1" fontAlgn="auto" latinLnBrk="0" hangingPunct="1">
              <a:lnSpc>
                <a:spcPct val="100000"/>
              </a:lnSpc>
              <a:spcBef>
                <a:spcPts val="105"/>
              </a:spcBef>
              <a:spcAft>
                <a:spcPts val="0"/>
              </a:spcAft>
              <a:buClrTx/>
              <a:buSzTx/>
              <a:buFont typeface="Arial"/>
              <a:buChar char="•"/>
              <a:tabLst>
                <a:tab pos="163830" algn="l"/>
              </a:tabLst>
              <a:defRPr/>
            </a:pPr>
            <a:endParaRPr lang="en-IN" sz="1400" spc="-10" dirty="0">
              <a:solidFill>
                <a:prstClr val="black"/>
              </a:solidFill>
              <a:latin typeface="Times New Roman"/>
              <a:cs typeface="Times New Roman"/>
            </a:endParaRPr>
          </a:p>
          <a:p>
            <a:pPr marL="163195" marR="0" lvl="0" indent="-151130" algn="l" defTabSz="914400" rtl="0" eaLnBrk="1" fontAlgn="auto" latinLnBrk="0" hangingPunct="1">
              <a:lnSpc>
                <a:spcPct val="100000"/>
              </a:lnSpc>
              <a:spcBef>
                <a:spcPts val="105"/>
              </a:spcBef>
              <a:spcAft>
                <a:spcPts val="0"/>
              </a:spcAft>
              <a:buClrTx/>
              <a:buSzTx/>
              <a:buFont typeface="Arial"/>
              <a:buChar char="•"/>
              <a:tabLst>
                <a:tab pos="163830" algn="l"/>
              </a:tabLst>
              <a:defRPr/>
            </a:pPr>
            <a:endParaRPr kumimoji="0" lang="en-IN" sz="1400" b="0" i="0" u="none" strike="noStrike" kern="1200" cap="none" spc="-10" normalizeH="0" baseline="0" noProof="0" dirty="0">
              <a:ln>
                <a:noFill/>
              </a:ln>
              <a:solidFill>
                <a:prstClr val="black"/>
              </a:solidFill>
              <a:effectLst/>
              <a:uLnTx/>
              <a:uFillTx/>
              <a:latin typeface="Times New Roman"/>
              <a:ea typeface="+mn-ea"/>
              <a:cs typeface="Times New Roman"/>
            </a:endParaRPr>
          </a:p>
          <a:p>
            <a:pPr marL="163195" marR="0" lvl="0" indent="-151130" algn="l" defTabSz="914400" rtl="0" eaLnBrk="1" fontAlgn="auto" latinLnBrk="0" hangingPunct="1">
              <a:lnSpc>
                <a:spcPct val="100000"/>
              </a:lnSpc>
              <a:spcBef>
                <a:spcPts val="105"/>
              </a:spcBef>
              <a:spcAft>
                <a:spcPts val="0"/>
              </a:spcAft>
              <a:buClrTx/>
              <a:buSzTx/>
              <a:buFont typeface="Arial"/>
              <a:buChar char="•"/>
              <a:tabLst>
                <a:tab pos="163830" algn="l"/>
              </a:tabLst>
              <a:defRPr/>
            </a:pPr>
            <a:endParaRPr kumimoji="0" sz="1400" b="0" i="0" u="none" strike="noStrike" kern="1200" cap="none" spc="0" normalizeH="0" baseline="0" noProof="0" dirty="0">
              <a:ln>
                <a:noFill/>
              </a:ln>
              <a:solidFill>
                <a:prstClr val="black"/>
              </a:solidFill>
              <a:effectLst/>
              <a:uLnTx/>
              <a:uFillTx/>
              <a:latin typeface="Times New Roman"/>
              <a:ea typeface="+mn-ea"/>
              <a:cs typeface="Times New Roman"/>
            </a:endParaRPr>
          </a:p>
        </p:txBody>
      </p:sp>
      <p:sp>
        <p:nvSpPr>
          <p:cNvPr id="74" name="TextBox 73">
            <a:extLst>
              <a:ext uri="{FF2B5EF4-FFF2-40B4-BE49-F238E27FC236}">
                <a16:creationId xmlns:a16="http://schemas.microsoft.com/office/drawing/2014/main" id="{ABECBC90-4DBC-3F61-E4D7-D9F1BC104B99}"/>
              </a:ext>
            </a:extLst>
          </p:cNvPr>
          <p:cNvSpPr txBox="1"/>
          <p:nvPr/>
        </p:nvSpPr>
        <p:spPr>
          <a:xfrm>
            <a:off x="1643338" y="1705918"/>
            <a:ext cx="2101594" cy="3139321"/>
          </a:xfrm>
          <a:prstGeom prst="rect">
            <a:avLst/>
          </a:prstGeom>
          <a:noFill/>
        </p:spPr>
        <p:txBody>
          <a:bodyPr wrap="square">
            <a:spAutoFit/>
          </a:bodyPr>
          <a:lstStyle/>
          <a:p>
            <a:r>
              <a:rPr lang="en-US" sz="1100" dirty="0">
                <a:solidFill>
                  <a:schemeClr val="tx1"/>
                </a:solidFill>
                <a:cs typeface="Calibri" panose="020F0502020204030204" pitchFamily="34" charset="0"/>
              </a:rPr>
              <a:t>The firm conducts various audits for Banks, Corporate and Non- corporate organizations.</a:t>
            </a:r>
          </a:p>
          <a:p>
            <a:endParaRPr lang="en-US" sz="1100" dirty="0">
              <a:solidFill>
                <a:schemeClr val="tx1"/>
              </a:solidFill>
              <a:cs typeface="Calibri" panose="020F0502020204030204" pitchFamily="34" charset="0"/>
            </a:endParaRPr>
          </a:p>
          <a:p>
            <a:r>
              <a:rPr lang="en-US" sz="1100" b="0" i="0" dirty="0">
                <a:solidFill>
                  <a:schemeClr val="tx1"/>
                </a:solidFill>
                <a:effectLst/>
              </a:rPr>
              <a:t>Our Trained staff anticipate client needs, communicate clearly and take ownership of their work. </a:t>
            </a:r>
            <a:r>
              <a:rPr lang="en-US" sz="1100" dirty="0">
                <a:solidFill>
                  <a:schemeClr val="tx1"/>
                </a:solidFill>
              </a:rPr>
              <a:t>W</a:t>
            </a:r>
            <a:r>
              <a:rPr lang="en-US" sz="1100" b="0" i="0" dirty="0">
                <a:solidFill>
                  <a:schemeClr val="tx1"/>
                </a:solidFill>
                <a:effectLst/>
              </a:rPr>
              <a:t>e take every opportunity to help your business grow.</a:t>
            </a:r>
          </a:p>
          <a:p>
            <a:endParaRPr lang="en-US" sz="1100" dirty="0">
              <a:solidFill>
                <a:schemeClr val="tx1"/>
              </a:solidFill>
              <a:cs typeface="Calibri" panose="020F0502020204030204" pitchFamily="34" charset="0"/>
            </a:endParaRPr>
          </a:p>
          <a:p>
            <a:r>
              <a:rPr lang="en-US" sz="1100" b="1" dirty="0">
                <a:solidFill>
                  <a:schemeClr val="tx1"/>
                </a:solidFill>
                <a:cs typeface="Calibri" panose="020F0502020204030204" pitchFamily="34" charset="0"/>
              </a:rPr>
              <a:t>Audit Services Includes:</a:t>
            </a:r>
          </a:p>
          <a:p>
            <a:endParaRPr lang="en-US" sz="1100" dirty="0">
              <a:solidFill>
                <a:schemeClr val="tx1"/>
              </a:solidFill>
              <a:cs typeface="Calibri" panose="020F0502020204030204" pitchFamily="34" charset="0"/>
            </a:endParaRPr>
          </a:p>
          <a:p>
            <a:pPr marL="171450" lvl="0" indent="-171450" hangingPunct="0">
              <a:buFont typeface="Wingdings" panose="05000000000000000000" pitchFamily="2" charset="2"/>
              <a:buChar char="ü"/>
            </a:pPr>
            <a:r>
              <a:rPr lang="en-US" sz="1100" dirty="0">
                <a:solidFill>
                  <a:schemeClr val="tx1"/>
                </a:solidFill>
                <a:cs typeface="Calibri" panose="020F0502020204030204" pitchFamily="34" charset="0"/>
              </a:rPr>
              <a:t>Statutory Audit </a:t>
            </a:r>
            <a:endParaRPr lang="en-IN" sz="1100" dirty="0">
              <a:solidFill>
                <a:schemeClr val="tx1"/>
              </a:solidFill>
              <a:cs typeface="Calibri" panose="020F0502020204030204" pitchFamily="34" charset="0"/>
            </a:endParaRPr>
          </a:p>
          <a:p>
            <a:pPr marL="171450" lvl="0" indent="-171450" hangingPunct="0">
              <a:buFont typeface="Wingdings" panose="05000000000000000000" pitchFamily="2" charset="2"/>
              <a:buChar char="ü"/>
            </a:pPr>
            <a:r>
              <a:rPr lang="en-US" sz="1100" dirty="0">
                <a:solidFill>
                  <a:schemeClr val="tx1"/>
                </a:solidFill>
                <a:cs typeface="Calibri" panose="020F0502020204030204" pitchFamily="34" charset="0"/>
              </a:rPr>
              <a:t>Internal Audit </a:t>
            </a:r>
            <a:endParaRPr lang="en-IN" sz="1100" dirty="0">
              <a:solidFill>
                <a:schemeClr val="tx1"/>
              </a:solidFill>
              <a:cs typeface="Calibri" panose="020F0502020204030204" pitchFamily="34" charset="0"/>
            </a:endParaRPr>
          </a:p>
          <a:p>
            <a:pPr marL="171450" lvl="0" indent="-171450" hangingPunct="0">
              <a:buFont typeface="Wingdings" panose="05000000000000000000" pitchFamily="2" charset="2"/>
              <a:buChar char="ü"/>
            </a:pPr>
            <a:r>
              <a:rPr lang="en-US" sz="1100" dirty="0">
                <a:solidFill>
                  <a:schemeClr val="tx1"/>
                </a:solidFill>
                <a:cs typeface="Calibri" panose="020F0502020204030204" pitchFamily="34" charset="0"/>
              </a:rPr>
              <a:t>Concurrent Audit </a:t>
            </a:r>
            <a:endParaRPr lang="en-IN" sz="1100" dirty="0">
              <a:solidFill>
                <a:schemeClr val="tx1"/>
              </a:solidFill>
              <a:cs typeface="Calibri" panose="020F0502020204030204" pitchFamily="34" charset="0"/>
            </a:endParaRPr>
          </a:p>
          <a:p>
            <a:pPr marL="171450" lvl="0" indent="-171450" hangingPunct="0">
              <a:buFont typeface="Wingdings" panose="05000000000000000000" pitchFamily="2" charset="2"/>
              <a:buChar char="ü"/>
            </a:pPr>
            <a:r>
              <a:rPr lang="en-US" sz="1100" dirty="0">
                <a:solidFill>
                  <a:schemeClr val="tx1"/>
                </a:solidFill>
                <a:cs typeface="Calibri" panose="020F0502020204030204" pitchFamily="34" charset="0"/>
              </a:rPr>
              <a:t>Stock Audit </a:t>
            </a:r>
            <a:endParaRPr lang="en-IN" sz="1100" dirty="0">
              <a:solidFill>
                <a:schemeClr val="tx1"/>
              </a:solidFill>
              <a:cs typeface="Calibri" panose="020F0502020204030204" pitchFamily="34" charset="0"/>
            </a:endParaRPr>
          </a:p>
          <a:p>
            <a:pPr marL="171450" lvl="0" indent="-171450" hangingPunct="0">
              <a:buFont typeface="Wingdings" panose="05000000000000000000" pitchFamily="2" charset="2"/>
              <a:buChar char="ü"/>
            </a:pPr>
            <a:r>
              <a:rPr lang="en-US" sz="1100" dirty="0">
                <a:solidFill>
                  <a:schemeClr val="tx1"/>
                </a:solidFill>
                <a:cs typeface="Calibri" panose="020F0502020204030204" pitchFamily="34" charset="0"/>
              </a:rPr>
              <a:t>Revenue Audit </a:t>
            </a:r>
            <a:endParaRPr lang="en-IN" sz="1100" dirty="0">
              <a:solidFill>
                <a:schemeClr val="tx1"/>
              </a:solidFill>
              <a:cs typeface="Calibri" panose="020F0502020204030204" pitchFamily="34" charset="0"/>
            </a:endParaRPr>
          </a:p>
          <a:p>
            <a:pPr marL="171450" lvl="0" indent="-171450" hangingPunct="0">
              <a:buFont typeface="Wingdings" panose="05000000000000000000" pitchFamily="2" charset="2"/>
              <a:buChar char="ü"/>
            </a:pPr>
            <a:r>
              <a:rPr lang="en-US" sz="1100" dirty="0">
                <a:solidFill>
                  <a:schemeClr val="tx1"/>
                </a:solidFill>
                <a:cs typeface="Calibri" panose="020F0502020204030204" pitchFamily="34" charset="0"/>
              </a:rPr>
              <a:t>Third Party Audit </a:t>
            </a:r>
            <a:endParaRPr lang="en-IN" sz="1100" dirty="0">
              <a:solidFill>
                <a:schemeClr val="tx1"/>
              </a:solidFill>
              <a:cs typeface="Calibri" panose="020F0502020204030204" pitchFamily="34" charset="0"/>
            </a:endParaRPr>
          </a:p>
        </p:txBody>
      </p:sp>
      <p:sp>
        <p:nvSpPr>
          <p:cNvPr id="75" name="TextBox 74">
            <a:extLst>
              <a:ext uri="{FF2B5EF4-FFF2-40B4-BE49-F238E27FC236}">
                <a16:creationId xmlns:a16="http://schemas.microsoft.com/office/drawing/2014/main" id="{B76FD419-C3F1-11C8-F3C1-A1AC83FAAE00}"/>
              </a:ext>
            </a:extLst>
          </p:cNvPr>
          <p:cNvSpPr txBox="1"/>
          <p:nvPr/>
        </p:nvSpPr>
        <p:spPr>
          <a:xfrm>
            <a:off x="6107769" y="1573342"/>
            <a:ext cx="2342904" cy="4493538"/>
          </a:xfrm>
          <a:prstGeom prst="rect">
            <a:avLst/>
          </a:prstGeom>
          <a:noFill/>
        </p:spPr>
        <p:txBody>
          <a:bodyPr wrap="square">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Effective tax planning is integral to business strategy. We not only work with clients in formulating tax strategies, but also have the experience to help in its implementation effectively and speedily. We are focused on putting ideas to work for the clients.</a:t>
            </a:r>
            <a:endParaRPr kumimoji="0" lang="en-IN"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 firm provides end-to-end Indirect Tax Services solutions including new registrations in GST, monthly/quarterly tax deposits and processing of monthly/quarterly returns, annual filing for the same.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Consultancy Services Includes: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285750" marR="0" lvl="0" indent="-285750" algn="l" defTabSz="457200" rtl="0" eaLnBrk="1" fontAlgn="auto" latinLnBrk="0" hangingPunct="0">
              <a:lnSpc>
                <a:spcPct val="100000"/>
              </a:lnSpc>
              <a:spcBef>
                <a:spcPts val="0"/>
              </a:spcBef>
              <a:spcAft>
                <a:spcPts val="0"/>
              </a:spcAft>
              <a:buClrTx/>
              <a:buSzTx/>
              <a:buFont typeface="Wingdings" panose="05000000000000000000" pitchFamily="2" charset="2"/>
              <a:buChar char="ü"/>
              <a:tabLst/>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Tax Planning and Structuring </a:t>
            </a:r>
            <a:endParaRPr kumimoji="0" lang="en-IN"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285750" marR="0" lvl="0" indent="-285750" algn="l" defTabSz="457200" rtl="0" eaLnBrk="1" fontAlgn="auto" latinLnBrk="0" hangingPunct="0">
              <a:lnSpc>
                <a:spcPct val="100000"/>
              </a:lnSpc>
              <a:spcBef>
                <a:spcPts val="0"/>
              </a:spcBef>
              <a:spcAft>
                <a:spcPts val="0"/>
              </a:spcAft>
              <a:buClrTx/>
              <a:buSzTx/>
              <a:buFont typeface="Wingdings" panose="05000000000000000000" pitchFamily="2" charset="2"/>
              <a:buChar char="ü"/>
              <a:tabLst/>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Direct &amp; Indirect Tax Compliance </a:t>
            </a:r>
            <a:endParaRPr kumimoji="0" lang="en-IN"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285750" marR="0" lvl="0" indent="-285750" algn="l" defTabSz="457200" rtl="0" eaLnBrk="1" fontAlgn="auto" latinLnBrk="0" hangingPunct="0">
              <a:lnSpc>
                <a:spcPct val="100000"/>
              </a:lnSpc>
              <a:spcBef>
                <a:spcPts val="0"/>
              </a:spcBef>
              <a:spcAft>
                <a:spcPts val="0"/>
              </a:spcAft>
              <a:buClrTx/>
              <a:buSzTx/>
              <a:buFont typeface="Wingdings" panose="05000000000000000000" pitchFamily="2" charset="2"/>
              <a:buChar char="ü"/>
              <a:tabLst/>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Investment Planning </a:t>
            </a:r>
            <a:endParaRPr kumimoji="0" lang="en-IN"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285750" marR="0" lvl="0" indent="-285750" algn="l" defTabSz="457200" rtl="0" eaLnBrk="1" fontAlgn="auto" latinLnBrk="0" hangingPunct="0">
              <a:lnSpc>
                <a:spcPct val="100000"/>
              </a:lnSpc>
              <a:spcBef>
                <a:spcPts val="0"/>
              </a:spcBef>
              <a:spcAft>
                <a:spcPts val="0"/>
              </a:spcAft>
              <a:buClrTx/>
              <a:buSzTx/>
              <a:buFont typeface="Wingdings" panose="05000000000000000000" pitchFamily="2" charset="2"/>
              <a:buChar char="ü"/>
              <a:tabLst/>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Indirect tax Refunds</a:t>
            </a:r>
          </a:p>
          <a:p>
            <a:pPr marL="285750" marR="0" lvl="0" indent="-285750" algn="l" defTabSz="457200" rtl="0" eaLnBrk="1" fontAlgn="auto" latinLnBrk="0" hangingPunct="0">
              <a:lnSpc>
                <a:spcPct val="100000"/>
              </a:lnSpc>
              <a:spcBef>
                <a:spcPts val="0"/>
              </a:spcBef>
              <a:spcAft>
                <a:spcPts val="0"/>
              </a:spcAft>
              <a:buClrTx/>
              <a:buSzTx/>
              <a:buFont typeface="Wingdings" panose="05000000000000000000" pitchFamily="2" charset="2"/>
              <a:buChar char="ü"/>
              <a:tabLst/>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GST Registration &amp; Management</a:t>
            </a:r>
          </a:p>
          <a:p>
            <a:pPr marL="285750" marR="0" lvl="0" indent="-285750" algn="l" defTabSz="457200" rtl="0" eaLnBrk="1" fontAlgn="auto" latinLnBrk="0" hangingPunct="0">
              <a:lnSpc>
                <a:spcPct val="100000"/>
              </a:lnSpc>
              <a:spcBef>
                <a:spcPts val="0"/>
              </a:spcBef>
              <a:spcAft>
                <a:spcPts val="0"/>
              </a:spcAft>
              <a:buClrTx/>
              <a:buSzTx/>
              <a:buFont typeface="Wingdings" panose="05000000000000000000" pitchFamily="2" charset="2"/>
              <a:buChar char="ü"/>
              <a:tabLst/>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Trust/NGO  Related Compliance &amp; adherence</a:t>
            </a:r>
          </a:p>
        </p:txBody>
      </p:sp>
      <p:sp>
        <p:nvSpPr>
          <p:cNvPr id="76" name="TextBox 75">
            <a:extLst>
              <a:ext uri="{FF2B5EF4-FFF2-40B4-BE49-F238E27FC236}">
                <a16:creationId xmlns:a16="http://schemas.microsoft.com/office/drawing/2014/main" id="{19A883AF-E4BD-B5E9-3616-311AF180906F}"/>
              </a:ext>
            </a:extLst>
          </p:cNvPr>
          <p:cNvSpPr txBox="1"/>
          <p:nvPr/>
        </p:nvSpPr>
        <p:spPr>
          <a:xfrm>
            <a:off x="8481958" y="1598503"/>
            <a:ext cx="2066703" cy="3816429"/>
          </a:xfrm>
          <a:prstGeom prst="rect">
            <a:avLst/>
          </a:prstGeom>
          <a:noFill/>
        </p:spPr>
        <p:txBody>
          <a:bodyPr wrap="square">
            <a:spAutoFit/>
          </a:bodyPr>
          <a:lstStyle/>
          <a:p>
            <a:pPr hangingPunct="0"/>
            <a:r>
              <a:rPr lang="en-US" sz="1100" dirty="0">
                <a:solidFill>
                  <a:schemeClr val="tx1"/>
                </a:solidFill>
                <a:latin typeface="Calibri" panose="020F0502020204030204" pitchFamily="34" charset="0"/>
                <a:cs typeface="Calibri" panose="020F0502020204030204" pitchFamily="34" charset="0"/>
              </a:rPr>
              <a:t>The Secretarial Compliance practice offers to our clients a full range of services, initiating from registering and getting the name approval of Co. to maintaining all compliance issues under the Companies Act, 2013</a:t>
            </a:r>
          </a:p>
          <a:p>
            <a:pPr hangingPunct="0"/>
            <a:endParaRPr lang="en-US" sz="1100" dirty="0">
              <a:solidFill>
                <a:schemeClr val="tx1"/>
              </a:solidFill>
              <a:latin typeface="Calibri" panose="020F0502020204030204" pitchFamily="34" charset="0"/>
              <a:cs typeface="Calibri" panose="020F0502020204030204" pitchFamily="34" charset="0"/>
            </a:endParaRPr>
          </a:p>
          <a:p>
            <a:pPr hangingPunct="0"/>
            <a:r>
              <a:rPr lang="en-IN" sz="1100" b="1" dirty="0">
                <a:solidFill>
                  <a:schemeClr val="tx1"/>
                </a:solidFill>
                <a:latin typeface="Calibri" panose="020F0502020204030204" pitchFamily="34" charset="0"/>
                <a:cs typeface="Calibri" panose="020F0502020204030204" pitchFamily="34" charset="0"/>
              </a:rPr>
              <a:t>Services Includes:</a:t>
            </a:r>
          </a:p>
          <a:p>
            <a:pPr hangingPunct="0"/>
            <a:endParaRPr lang="en-IN" sz="1100" dirty="0">
              <a:solidFill>
                <a:schemeClr val="tx1"/>
              </a:solidFill>
              <a:latin typeface="Calibri" panose="020F0502020204030204" pitchFamily="34" charset="0"/>
              <a:cs typeface="Calibri" panose="020F0502020204030204" pitchFamily="34" charset="0"/>
            </a:endParaRPr>
          </a:p>
          <a:p>
            <a:pPr marL="285750" indent="-285750" hangingPunct="0">
              <a:buFont typeface="Wingdings" panose="05000000000000000000" pitchFamily="2" charset="2"/>
              <a:buChar char="ü"/>
            </a:pPr>
            <a:r>
              <a:rPr lang="en-US" sz="1100" dirty="0">
                <a:solidFill>
                  <a:schemeClr val="tx1"/>
                </a:solidFill>
                <a:latin typeface="Calibri" panose="020F0502020204030204" pitchFamily="34" charset="0"/>
                <a:cs typeface="Calibri" panose="020F0502020204030204" pitchFamily="34" charset="0"/>
              </a:rPr>
              <a:t>Company Incorporation</a:t>
            </a:r>
          </a:p>
          <a:p>
            <a:pPr marL="285750" indent="-285750" hangingPunct="0">
              <a:buFont typeface="Wingdings" panose="05000000000000000000" pitchFamily="2" charset="2"/>
              <a:buChar char="ü"/>
            </a:pPr>
            <a:r>
              <a:rPr lang="en-US" sz="1100" dirty="0">
                <a:solidFill>
                  <a:schemeClr val="tx1"/>
                </a:solidFill>
                <a:latin typeface="Calibri" panose="020F0502020204030204" pitchFamily="34" charset="0"/>
                <a:cs typeface="Calibri" panose="020F0502020204030204" pitchFamily="34" charset="0"/>
              </a:rPr>
              <a:t>Filing of e-returns with Registrar of Companies</a:t>
            </a:r>
          </a:p>
          <a:p>
            <a:pPr marL="285750" indent="-285750" hangingPunct="0">
              <a:buFont typeface="Wingdings" panose="05000000000000000000" pitchFamily="2" charset="2"/>
              <a:buChar char="ü"/>
            </a:pPr>
            <a:r>
              <a:rPr lang="en-US" sz="1100" dirty="0">
                <a:solidFill>
                  <a:schemeClr val="tx1"/>
                </a:solidFill>
                <a:latin typeface="Calibri" panose="020F0502020204030204" pitchFamily="34" charset="0"/>
                <a:cs typeface="Calibri" panose="020F0502020204030204" pitchFamily="34" charset="0"/>
              </a:rPr>
              <a:t>Maintenance of Statutory records</a:t>
            </a:r>
          </a:p>
          <a:p>
            <a:pPr marL="285750" indent="-285750" hangingPunct="0">
              <a:buFont typeface="Wingdings" panose="05000000000000000000" pitchFamily="2" charset="2"/>
              <a:buChar char="ü"/>
            </a:pPr>
            <a:r>
              <a:rPr lang="en-US" sz="1100" dirty="0">
                <a:solidFill>
                  <a:schemeClr val="tx1"/>
                </a:solidFill>
                <a:latin typeface="Calibri" panose="020F0502020204030204" pitchFamily="34" charset="0"/>
                <a:cs typeface="Calibri" panose="020F0502020204030204" pitchFamily="34" charset="0"/>
              </a:rPr>
              <a:t>Assistance in getting DIN, CIN etc.</a:t>
            </a:r>
            <a:endParaRPr lang="en-IN" sz="1100" dirty="0">
              <a:solidFill>
                <a:schemeClr val="tx1"/>
              </a:solidFill>
              <a:latin typeface="Calibri" panose="020F0502020204030204" pitchFamily="34" charset="0"/>
              <a:cs typeface="Calibri" panose="020F0502020204030204" pitchFamily="34" charset="0"/>
            </a:endParaRPr>
          </a:p>
          <a:p>
            <a:pPr marL="285750" lvl="0" indent="-285750" hangingPunct="0">
              <a:buFont typeface="Wingdings" panose="05000000000000000000" pitchFamily="2" charset="2"/>
              <a:buChar char="ü"/>
            </a:pPr>
            <a:r>
              <a:rPr lang="en-US" sz="1100" dirty="0">
                <a:solidFill>
                  <a:schemeClr val="tx1"/>
                </a:solidFill>
                <a:latin typeface="Calibri" panose="020F0502020204030204" pitchFamily="34" charset="0"/>
                <a:cs typeface="Calibri" panose="020F0502020204030204" pitchFamily="34" charset="0"/>
              </a:rPr>
              <a:t>Compliance of Company Law requirements </a:t>
            </a:r>
            <a:endParaRPr lang="en-IN" sz="1100" dirty="0">
              <a:solidFill>
                <a:schemeClr val="tx1"/>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ü"/>
            </a:pPr>
            <a:r>
              <a:rPr lang="en-US" sz="1100" dirty="0">
                <a:solidFill>
                  <a:schemeClr val="tx1"/>
                </a:solidFill>
                <a:latin typeface="Calibri" panose="020F0502020204030204" pitchFamily="34" charset="0"/>
                <a:cs typeface="Calibri" panose="020F0502020204030204" pitchFamily="34" charset="0"/>
              </a:rPr>
              <a:t>Corporate restructuring </a:t>
            </a:r>
            <a:endParaRPr lang="en-IN" sz="1100" dirty="0">
              <a:solidFill>
                <a:schemeClr val="tx1"/>
              </a:solidFill>
              <a:latin typeface="Calibri" panose="020F0502020204030204" pitchFamily="34" charset="0"/>
              <a:cs typeface="Calibri" panose="020F0502020204030204" pitchFamily="34" charset="0"/>
            </a:endParaRPr>
          </a:p>
          <a:p>
            <a:pPr marL="285750" lvl="0" indent="-285750" hangingPunct="0">
              <a:buFont typeface="Wingdings" panose="05000000000000000000" pitchFamily="2" charset="2"/>
              <a:buChar char="ü"/>
            </a:pPr>
            <a:r>
              <a:rPr lang="en-US" sz="1100" dirty="0">
                <a:solidFill>
                  <a:schemeClr val="tx1"/>
                </a:solidFill>
                <a:latin typeface="Calibri" panose="020F0502020204030204" pitchFamily="34" charset="0"/>
                <a:cs typeface="Calibri" panose="020F0502020204030204" pitchFamily="34" charset="0"/>
              </a:rPr>
              <a:t>Other legal requirements </a:t>
            </a:r>
            <a:endParaRPr lang="en-IN" sz="1100" dirty="0">
              <a:solidFill>
                <a:schemeClr val="tx1"/>
              </a:solidFill>
              <a:latin typeface="Calibri" panose="020F0502020204030204" pitchFamily="34" charset="0"/>
              <a:cs typeface="Calibri" panose="020F0502020204030204" pitchFamily="34" charset="0"/>
            </a:endParaRPr>
          </a:p>
          <a:p>
            <a:pPr marL="285750" lvl="0" indent="-285750" hangingPunct="0">
              <a:buFont typeface="Wingdings" panose="05000000000000000000" pitchFamily="2" charset="2"/>
              <a:buChar char="ü"/>
            </a:pPr>
            <a:r>
              <a:rPr lang="en-US" sz="1100" dirty="0">
                <a:solidFill>
                  <a:schemeClr val="tx1"/>
                </a:solidFill>
                <a:latin typeface="Calibri" panose="020F0502020204030204" pitchFamily="34" charset="0"/>
                <a:cs typeface="Calibri" panose="020F0502020204030204" pitchFamily="34" charset="0"/>
              </a:rPr>
              <a:t>Secretarial audits </a:t>
            </a:r>
            <a:endParaRPr lang="en-IN" sz="11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25626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89142655-9230-E928-1824-9661DA271303}"/>
              </a:ext>
            </a:extLst>
          </p:cNvPr>
          <p:cNvSpPr txBox="1"/>
          <p:nvPr/>
        </p:nvSpPr>
        <p:spPr>
          <a:xfrm>
            <a:off x="3894582" y="1661411"/>
            <a:ext cx="2109631" cy="5001369"/>
          </a:xfrm>
          <a:prstGeom prst="rect">
            <a:avLst/>
          </a:prstGeom>
          <a:noFill/>
        </p:spPr>
        <p:txBody>
          <a:bodyPr wrap="square">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Firm is involved in providing Due Diligence Reviews on Merger &amp; Acquisitions of businesses. </a:t>
            </a:r>
          </a:p>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This includes:</a:t>
            </a:r>
          </a:p>
          <a:p>
            <a:pPr marL="285750" indent="-285750" defTabSz="457200" hangingPunct="0">
              <a:buFont typeface="Wingdings" panose="05000000000000000000" pitchFamily="2" charset="2"/>
              <a:buChar char="ü"/>
              <a:defRPr/>
            </a:pPr>
            <a:r>
              <a:rPr lang="en-US" sz="1100" dirty="0">
                <a:solidFill>
                  <a:prstClr val="black"/>
                </a:solidFill>
                <a:latin typeface="Calibri" panose="020F0502020204030204" pitchFamily="34" charset="0"/>
                <a:cs typeface="Calibri" panose="020F0502020204030204" pitchFamily="34" charset="0"/>
              </a:rPr>
              <a:t>Conducting due diligences to generate valuable reports and business analysis</a:t>
            </a:r>
          </a:p>
          <a:p>
            <a:pPr marL="285750" indent="-285750" defTabSz="457200" hangingPunct="0">
              <a:buFont typeface="Wingdings" panose="05000000000000000000" pitchFamily="2" charset="2"/>
              <a:buChar char="ü"/>
              <a:defRPr/>
            </a:pPr>
            <a:r>
              <a:rPr lang="en-US" sz="1100" dirty="0">
                <a:solidFill>
                  <a:prstClr val="black"/>
                </a:solidFill>
                <a:latin typeface="Calibri" panose="020F0502020204030204" pitchFamily="34" charset="0"/>
                <a:cs typeface="Calibri" panose="020F0502020204030204" pitchFamily="34" charset="0"/>
              </a:rPr>
              <a:t>Helping businesses for their decision making and negotiation process</a:t>
            </a:r>
          </a:p>
          <a:p>
            <a:pPr marL="285750" indent="-285750" defTabSz="457200" hangingPunct="0">
              <a:buFont typeface="Wingdings" panose="05000000000000000000" pitchFamily="2" charset="2"/>
              <a:buChar char="ü"/>
              <a:defRPr/>
            </a:pPr>
            <a:r>
              <a:rPr lang="en-US" sz="1100" dirty="0">
                <a:solidFill>
                  <a:prstClr val="black"/>
                </a:solidFill>
                <a:latin typeface="Calibri" panose="020F0502020204030204" pitchFamily="34" charset="0"/>
                <a:cs typeface="Calibri" panose="020F0502020204030204" pitchFamily="34" charset="0"/>
              </a:rPr>
              <a:t>Conducting Financial due diligence involves analysis of the proposed deal by analyzing the financial statement and associated risks</a:t>
            </a:r>
            <a:endParaRPr lang="en-IN" sz="1100" dirty="0">
              <a:solidFill>
                <a:prstClr val="black"/>
              </a:solidFill>
              <a:latin typeface="Calibri" panose="020F0502020204030204" pitchFamily="34" charset="0"/>
              <a:cs typeface="Calibri" panose="020F0502020204030204" pitchFamily="34" charset="0"/>
            </a:endParaRPr>
          </a:p>
          <a:p>
            <a:pPr marL="285750" indent="-285750" defTabSz="457200" hangingPunct="0">
              <a:buFont typeface="Wingdings" panose="05000000000000000000" pitchFamily="2" charset="2"/>
              <a:buChar char="ü"/>
              <a:defRPr/>
            </a:pPr>
            <a:r>
              <a:rPr lang="en-US" sz="1100" dirty="0">
                <a:solidFill>
                  <a:prstClr val="black"/>
                </a:solidFill>
                <a:latin typeface="Calibri" panose="020F0502020204030204" pitchFamily="34" charset="0"/>
                <a:cs typeface="Calibri" panose="020F0502020204030204" pitchFamily="34" charset="0"/>
              </a:rPr>
              <a:t>Conducting Tax Due Diligence focusing corporate tax, social security and direct and indirect taxes due diligence while focusing on risks</a:t>
            </a:r>
            <a:endParaRPr lang="en-IN" sz="1100" dirty="0">
              <a:solidFill>
                <a:prstClr val="black"/>
              </a:solidFill>
              <a:latin typeface="Calibri" panose="020F0502020204030204" pitchFamily="34" charset="0"/>
              <a:cs typeface="Calibri" panose="020F0502020204030204" pitchFamily="34" charset="0"/>
            </a:endParaRPr>
          </a:p>
          <a:p>
            <a:pPr marL="285750" indent="-285750" defTabSz="457200" hangingPunct="0">
              <a:buFont typeface="Wingdings" panose="05000000000000000000" pitchFamily="2" charset="2"/>
              <a:buChar char="ü"/>
              <a:defRPr/>
            </a:pPr>
            <a:r>
              <a:rPr lang="en-US" sz="1100" dirty="0">
                <a:solidFill>
                  <a:prstClr val="black"/>
                </a:solidFill>
                <a:latin typeface="Calibri" panose="020F0502020204030204" pitchFamily="34" charset="0"/>
                <a:cs typeface="Calibri" panose="020F0502020204030204" pitchFamily="34" charset="0"/>
              </a:rPr>
              <a:t>Legal due diligence resulting in an assessment of the main risks and provide potential solutions that reduce the risk</a:t>
            </a:r>
            <a:endParaRPr lang="en-IN" sz="1100" dirty="0">
              <a:solidFill>
                <a:prstClr val="black"/>
              </a:solidFill>
              <a:latin typeface="Calibri" panose="020F0502020204030204" pitchFamily="34" charset="0"/>
              <a:cs typeface="Calibri" panose="020F0502020204030204" pitchFamily="34" charset="0"/>
            </a:endParaRPr>
          </a:p>
        </p:txBody>
      </p:sp>
      <p:pic>
        <p:nvPicPr>
          <p:cNvPr id="6" name="object 6"/>
          <p:cNvPicPr/>
          <p:nvPr/>
        </p:nvPicPr>
        <p:blipFill>
          <a:blip r:embed="rId3" cstate="print"/>
          <a:stretch>
            <a:fillRect/>
          </a:stretch>
        </p:blipFill>
        <p:spPr>
          <a:xfrm>
            <a:off x="1524000" y="685800"/>
            <a:ext cx="9144000" cy="45720"/>
          </a:xfrm>
          <a:prstGeom prst="rect">
            <a:avLst/>
          </a:prstGeom>
        </p:spPr>
      </p:pic>
      <p:sp>
        <p:nvSpPr>
          <p:cNvPr id="15" name="object 7">
            <a:extLst>
              <a:ext uri="{FF2B5EF4-FFF2-40B4-BE49-F238E27FC236}">
                <a16:creationId xmlns:a16="http://schemas.microsoft.com/office/drawing/2014/main" id="{16B60DB5-07EC-6092-F4F4-848918E2F06A}"/>
              </a:ext>
            </a:extLst>
          </p:cNvPr>
          <p:cNvSpPr txBox="1">
            <a:spLocks noGrp="1"/>
          </p:cNvSpPr>
          <p:nvPr>
            <p:ph type="title"/>
          </p:nvPr>
        </p:nvSpPr>
        <p:spPr>
          <a:xfrm>
            <a:off x="1692654" y="269876"/>
            <a:ext cx="4260673" cy="412934"/>
          </a:xfrm>
          <a:prstGeom prst="rect">
            <a:avLst/>
          </a:prstGeom>
        </p:spPr>
        <p:txBody>
          <a:bodyPr vert="horz" wrap="square" lIns="0" tIns="12700" rIns="0" bIns="0" rtlCol="0">
            <a:spAutoFit/>
          </a:bodyPr>
          <a:lstStyle/>
          <a:p>
            <a:pPr marL="12700">
              <a:spcBef>
                <a:spcPts val="100"/>
              </a:spcBef>
            </a:pPr>
            <a:r>
              <a:rPr lang="en-IN" sz="2600" i="1" dirty="0">
                <a:effectLst/>
                <a:latin typeface="+mj-lt"/>
              </a:rPr>
              <a:t>NNCO -Service domain</a:t>
            </a:r>
            <a:endParaRPr lang="en-IN" sz="2600" i="1" kern="0" dirty="0">
              <a:latin typeface="+mj-lt"/>
              <a:cs typeface="Segoe UI"/>
            </a:endParaRPr>
          </a:p>
        </p:txBody>
      </p:sp>
      <p:grpSp>
        <p:nvGrpSpPr>
          <p:cNvPr id="26" name="object 3">
            <a:extLst>
              <a:ext uri="{FF2B5EF4-FFF2-40B4-BE49-F238E27FC236}">
                <a16:creationId xmlns:a16="http://schemas.microsoft.com/office/drawing/2014/main" id="{D9D039BE-EF71-F0D1-29FA-7D24FA261E45}"/>
              </a:ext>
            </a:extLst>
          </p:cNvPr>
          <p:cNvGrpSpPr/>
          <p:nvPr/>
        </p:nvGrpSpPr>
        <p:grpSpPr>
          <a:xfrm>
            <a:off x="1533027" y="787228"/>
            <a:ext cx="9156700" cy="5655872"/>
            <a:chOff x="-6349" y="596900"/>
            <a:chExt cx="9156700" cy="5942330"/>
          </a:xfrm>
        </p:grpSpPr>
        <p:sp>
          <p:nvSpPr>
            <p:cNvPr id="27" name="object 4">
              <a:extLst>
                <a:ext uri="{FF2B5EF4-FFF2-40B4-BE49-F238E27FC236}">
                  <a16:creationId xmlns:a16="http://schemas.microsoft.com/office/drawing/2014/main" id="{EC4E47CC-6BA7-98A0-BC7E-DEACD01B422B}"/>
                </a:ext>
              </a:extLst>
            </p:cNvPr>
            <p:cNvSpPr/>
            <p:nvPr/>
          </p:nvSpPr>
          <p:spPr>
            <a:xfrm>
              <a:off x="0" y="609599"/>
              <a:ext cx="9144000" cy="786765"/>
            </a:xfrm>
            <a:custGeom>
              <a:avLst/>
              <a:gdLst/>
              <a:ahLst/>
              <a:cxnLst/>
              <a:rect l="l" t="t" r="r" b="b"/>
              <a:pathLst>
                <a:path w="9144000" h="786765">
                  <a:moveTo>
                    <a:pt x="9144000" y="0"/>
                  </a:moveTo>
                  <a:lnTo>
                    <a:pt x="9144000" y="0"/>
                  </a:lnTo>
                  <a:lnTo>
                    <a:pt x="0" y="0"/>
                  </a:lnTo>
                  <a:lnTo>
                    <a:pt x="0" y="786765"/>
                  </a:lnTo>
                  <a:lnTo>
                    <a:pt x="9144000" y="786765"/>
                  </a:lnTo>
                  <a:lnTo>
                    <a:pt x="9144000" y="0"/>
                  </a:lnTo>
                  <a:close/>
                </a:path>
              </a:pathLst>
            </a:custGeom>
            <a:solidFill>
              <a:srgbClr val="9B2C1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object 5">
              <a:extLst>
                <a:ext uri="{FF2B5EF4-FFF2-40B4-BE49-F238E27FC236}">
                  <a16:creationId xmlns:a16="http://schemas.microsoft.com/office/drawing/2014/main" id="{E3860DE1-33A5-C914-8CC1-B18C5761F71B}"/>
                </a:ext>
              </a:extLst>
            </p:cNvPr>
            <p:cNvSpPr/>
            <p:nvPr/>
          </p:nvSpPr>
          <p:spPr>
            <a:xfrm>
              <a:off x="2309113" y="603250"/>
              <a:ext cx="4590415" cy="5929630"/>
            </a:xfrm>
            <a:custGeom>
              <a:avLst/>
              <a:gdLst/>
              <a:ahLst/>
              <a:cxnLst/>
              <a:rect l="l" t="t" r="r" b="b"/>
              <a:pathLst>
                <a:path w="4590415" h="5929630">
                  <a:moveTo>
                    <a:pt x="0" y="0"/>
                  </a:moveTo>
                  <a:lnTo>
                    <a:pt x="0" y="5929630"/>
                  </a:lnTo>
                </a:path>
                <a:path w="4590415" h="5929630">
                  <a:moveTo>
                    <a:pt x="2216658" y="0"/>
                  </a:moveTo>
                  <a:lnTo>
                    <a:pt x="2216658" y="5929630"/>
                  </a:lnTo>
                </a:path>
                <a:path w="4590415" h="5929630">
                  <a:moveTo>
                    <a:pt x="4590415" y="0"/>
                  </a:moveTo>
                  <a:lnTo>
                    <a:pt x="4590415" y="592963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object 6">
              <a:extLst>
                <a:ext uri="{FF2B5EF4-FFF2-40B4-BE49-F238E27FC236}">
                  <a16:creationId xmlns:a16="http://schemas.microsoft.com/office/drawing/2014/main" id="{D14F8957-AE8A-737F-24CC-D8389E367957}"/>
                </a:ext>
              </a:extLst>
            </p:cNvPr>
            <p:cNvSpPr/>
            <p:nvPr/>
          </p:nvSpPr>
          <p:spPr>
            <a:xfrm>
              <a:off x="0" y="1390015"/>
              <a:ext cx="9144000" cy="12700"/>
            </a:xfrm>
            <a:custGeom>
              <a:avLst/>
              <a:gdLst/>
              <a:ahLst/>
              <a:cxnLst/>
              <a:rect l="l" t="t" r="r" b="b"/>
              <a:pathLst>
                <a:path w="9144000" h="12700">
                  <a:moveTo>
                    <a:pt x="0" y="0"/>
                  </a:moveTo>
                  <a:lnTo>
                    <a:pt x="0" y="12700"/>
                  </a:lnTo>
                  <a:lnTo>
                    <a:pt x="9144000" y="12700"/>
                  </a:lnTo>
                  <a:lnTo>
                    <a:pt x="9144000" y="0"/>
                  </a:lnTo>
                  <a:lnTo>
                    <a:pt x="0" y="0"/>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object 7">
              <a:extLst>
                <a:ext uri="{FF2B5EF4-FFF2-40B4-BE49-F238E27FC236}">
                  <a16:creationId xmlns:a16="http://schemas.microsoft.com/office/drawing/2014/main" id="{65B836D1-0838-FCE3-19E4-BD7CF4C04776}"/>
                </a:ext>
              </a:extLst>
            </p:cNvPr>
            <p:cNvSpPr/>
            <p:nvPr/>
          </p:nvSpPr>
          <p:spPr>
            <a:xfrm>
              <a:off x="0" y="603250"/>
              <a:ext cx="9144000" cy="5929630"/>
            </a:xfrm>
            <a:custGeom>
              <a:avLst/>
              <a:gdLst/>
              <a:ahLst/>
              <a:cxnLst/>
              <a:rect l="l" t="t" r="r" b="b"/>
              <a:pathLst>
                <a:path w="9144000" h="5929630">
                  <a:moveTo>
                    <a:pt x="0" y="0"/>
                  </a:moveTo>
                  <a:lnTo>
                    <a:pt x="0" y="5929630"/>
                  </a:lnTo>
                </a:path>
                <a:path w="9144000" h="5929630">
                  <a:moveTo>
                    <a:pt x="9143999" y="0"/>
                  </a:moveTo>
                  <a:lnTo>
                    <a:pt x="9143999" y="592963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1" name="object 8">
              <a:extLst>
                <a:ext uri="{FF2B5EF4-FFF2-40B4-BE49-F238E27FC236}">
                  <a16:creationId xmlns:a16="http://schemas.microsoft.com/office/drawing/2014/main" id="{2D5D191F-1920-ADB9-BA55-EEFEE1DB7CBC}"/>
                </a:ext>
              </a:extLst>
            </p:cNvPr>
            <p:cNvSpPr/>
            <p:nvPr/>
          </p:nvSpPr>
          <p:spPr>
            <a:xfrm>
              <a:off x="0" y="6520179"/>
              <a:ext cx="9144000" cy="12700"/>
            </a:xfrm>
            <a:custGeom>
              <a:avLst/>
              <a:gdLst/>
              <a:ahLst/>
              <a:cxnLst/>
              <a:rect l="l" t="t" r="r" b="b"/>
              <a:pathLst>
                <a:path w="9144000" h="12700">
                  <a:moveTo>
                    <a:pt x="0" y="0"/>
                  </a:moveTo>
                  <a:lnTo>
                    <a:pt x="0" y="12700"/>
                  </a:lnTo>
                  <a:lnTo>
                    <a:pt x="9144000" y="12700"/>
                  </a:lnTo>
                  <a:lnTo>
                    <a:pt x="9144000" y="0"/>
                  </a:lnTo>
                  <a:lnTo>
                    <a:pt x="0" y="0"/>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2" name="object 9">
            <a:extLst>
              <a:ext uri="{FF2B5EF4-FFF2-40B4-BE49-F238E27FC236}">
                <a16:creationId xmlns:a16="http://schemas.microsoft.com/office/drawing/2014/main" id="{11B76D08-83BA-FD4E-BE9D-04ED6933974A}"/>
              </a:ext>
            </a:extLst>
          </p:cNvPr>
          <p:cNvSpPr txBox="1"/>
          <p:nvPr/>
        </p:nvSpPr>
        <p:spPr>
          <a:xfrm>
            <a:off x="1539376" y="1005789"/>
            <a:ext cx="2296582" cy="259686"/>
          </a:xfrm>
          <a:prstGeom prst="rect">
            <a:avLst/>
          </a:prstGeom>
        </p:spPr>
        <p:txBody>
          <a:bodyPr vert="horz" wrap="square" lIns="0" tIns="13335" rIns="0" bIns="0" rtlCol="0">
            <a:spAutoFit/>
          </a:bodyPr>
          <a:lstStyle/>
          <a:p>
            <a:pPr algn="ctr"/>
            <a:r>
              <a:rPr lang="en-US" sz="1600" b="1" dirty="0">
                <a:solidFill>
                  <a:schemeClr val="bg1"/>
                </a:solidFill>
              </a:rPr>
              <a:t>Management Services</a:t>
            </a:r>
            <a:endParaRPr lang="en-IN" sz="1600" b="1" dirty="0">
              <a:solidFill>
                <a:schemeClr val="bg1"/>
              </a:solidFill>
            </a:endParaRPr>
          </a:p>
        </p:txBody>
      </p:sp>
      <p:sp>
        <p:nvSpPr>
          <p:cNvPr id="33" name="object 10">
            <a:extLst>
              <a:ext uri="{FF2B5EF4-FFF2-40B4-BE49-F238E27FC236}">
                <a16:creationId xmlns:a16="http://schemas.microsoft.com/office/drawing/2014/main" id="{4A318111-B980-C0AB-A5FC-D97AE56983BB}"/>
              </a:ext>
            </a:extLst>
          </p:cNvPr>
          <p:cNvSpPr txBox="1"/>
          <p:nvPr/>
        </p:nvSpPr>
        <p:spPr>
          <a:xfrm>
            <a:off x="4235680" y="912573"/>
            <a:ext cx="1464588" cy="505908"/>
          </a:xfrm>
          <a:prstGeom prst="rect">
            <a:avLst/>
          </a:prstGeom>
        </p:spPr>
        <p:txBody>
          <a:bodyPr vert="horz" wrap="square" lIns="0" tIns="13335" rIns="0" bIns="0" rtlCol="0">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entury Gothic"/>
                <a:ea typeface="+mn-ea"/>
                <a:cs typeface="+mn-cs"/>
              </a:rPr>
              <a:t>Due </a:t>
            </a:r>
            <a:r>
              <a:rPr kumimoji="0" lang="en-US" sz="1600" b="1" i="0" u="none" strike="noStrike" kern="1200" cap="none" spc="0" normalizeH="0" baseline="0" noProof="0" dirty="0">
                <a:ln>
                  <a:noFill/>
                </a:ln>
                <a:solidFill>
                  <a:prstClr val="white"/>
                </a:solidFill>
                <a:effectLst/>
                <a:uLnTx/>
                <a:uFillTx/>
                <a:ea typeface="+mn-ea"/>
                <a:cs typeface="+mn-cs"/>
              </a:rPr>
              <a:t>Diligence</a:t>
            </a:r>
            <a:r>
              <a:rPr kumimoji="0" lang="en-US" sz="1600" b="1" i="0" u="none" strike="noStrike" kern="1200" cap="none" spc="0" normalizeH="0" baseline="0" noProof="0" dirty="0">
                <a:ln>
                  <a:noFill/>
                </a:ln>
                <a:solidFill>
                  <a:prstClr val="white"/>
                </a:solidFill>
                <a:effectLst/>
                <a:uLnTx/>
                <a:uFillTx/>
                <a:latin typeface="Century Gothic"/>
                <a:ea typeface="+mn-ea"/>
                <a:cs typeface="+mn-cs"/>
              </a:rPr>
              <a:t> Reviews</a:t>
            </a:r>
            <a:endParaRPr kumimoji="0" lang="en-IN" sz="16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34" name="object 11">
            <a:extLst>
              <a:ext uri="{FF2B5EF4-FFF2-40B4-BE49-F238E27FC236}">
                <a16:creationId xmlns:a16="http://schemas.microsoft.com/office/drawing/2014/main" id="{1462169C-8A92-5EBC-1632-ADBEA91A0A56}"/>
              </a:ext>
            </a:extLst>
          </p:cNvPr>
          <p:cNvSpPr txBox="1"/>
          <p:nvPr/>
        </p:nvSpPr>
        <p:spPr>
          <a:xfrm>
            <a:off x="6054788" y="936823"/>
            <a:ext cx="2316736" cy="259686"/>
          </a:xfrm>
          <a:prstGeom prst="rect">
            <a:avLst/>
          </a:prstGeom>
        </p:spPr>
        <p:txBody>
          <a:bodyPr vert="horz" wrap="square" lIns="0" tIns="13335" rIns="0" bIns="0" rtlCol="0">
            <a:spAutoFit/>
          </a:bodyPr>
          <a:lstStyle/>
          <a:p>
            <a:pPr marL="241300" marR="5080" lvl="0" indent="-229235" algn="ctr" defTabSz="914400" rtl="0" eaLnBrk="1" fontAlgn="auto" latinLnBrk="0" hangingPunct="1">
              <a:lnSpc>
                <a:spcPct val="100000"/>
              </a:lnSpc>
              <a:spcBef>
                <a:spcPts val="105"/>
              </a:spcBef>
              <a:spcAft>
                <a:spcPts val="0"/>
              </a:spcAft>
              <a:buClrTx/>
              <a:buSzTx/>
              <a:buFontTx/>
              <a:buNone/>
              <a:tabLst/>
              <a:defRPr/>
            </a:pPr>
            <a:r>
              <a:rPr kumimoji="0" lang="en-IN" sz="1600" b="1" i="0" u="none" strike="noStrike" kern="1200" cap="none" spc="0" normalizeH="0" baseline="0" noProof="0" dirty="0">
                <a:ln>
                  <a:noFill/>
                </a:ln>
                <a:solidFill>
                  <a:srgbClr val="FFFFFF"/>
                </a:solidFill>
                <a:effectLst/>
                <a:uLnTx/>
                <a:uFillTx/>
                <a:latin typeface="+mj-lt"/>
                <a:ea typeface="+mn-ea"/>
                <a:cs typeface="Times New Roman"/>
              </a:rPr>
              <a:t>Start-up Help</a:t>
            </a:r>
          </a:p>
        </p:txBody>
      </p:sp>
      <p:sp>
        <p:nvSpPr>
          <p:cNvPr id="35" name="object 12">
            <a:extLst>
              <a:ext uri="{FF2B5EF4-FFF2-40B4-BE49-F238E27FC236}">
                <a16:creationId xmlns:a16="http://schemas.microsoft.com/office/drawing/2014/main" id="{D22894BD-D2CC-8CEC-5484-D9D8B1A8F839}"/>
              </a:ext>
            </a:extLst>
          </p:cNvPr>
          <p:cNvSpPr txBox="1"/>
          <p:nvPr/>
        </p:nvSpPr>
        <p:spPr>
          <a:xfrm>
            <a:off x="8438904" y="943555"/>
            <a:ext cx="2244472" cy="505908"/>
          </a:xfrm>
          <a:prstGeom prst="rect">
            <a:avLst/>
          </a:prstGeom>
        </p:spPr>
        <p:txBody>
          <a:bodyPr vert="horz" wrap="square" lIns="0" tIns="13335" rIns="0" bIns="0" rtlCol="0">
            <a:spAutoFit/>
          </a:bodyPr>
          <a:lstStyle/>
          <a:p>
            <a:pPr marL="451484" marR="447040" lvl="0" indent="0" algn="ctr" defTabSz="914400" rtl="0" eaLnBrk="1" fontAlgn="auto" latinLnBrk="0" hangingPunct="1">
              <a:lnSpc>
                <a:spcPct val="100000"/>
              </a:lnSpc>
              <a:spcBef>
                <a:spcPts val="105"/>
              </a:spcBef>
              <a:spcAft>
                <a:spcPts val="0"/>
              </a:spcAft>
              <a:buClrTx/>
              <a:buSzTx/>
              <a:buFontTx/>
              <a:buNone/>
              <a:tabLst/>
              <a:defRPr/>
            </a:pPr>
            <a:r>
              <a:rPr kumimoji="0" lang="en-IN" sz="1600" b="1" i="0" u="none" strike="noStrike" kern="1200" cap="none" spc="-10" normalizeH="0" baseline="0" noProof="0" dirty="0">
                <a:ln>
                  <a:noFill/>
                </a:ln>
                <a:solidFill>
                  <a:srgbClr val="FFFFFF"/>
                </a:solidFill>
                <a:effectLst/>
                <a:uLnTx/>
                <a:uFillTx/>
                <a:latin typeface="+mj-lt"/>
                <a:ea typeface="+mn-ea"/>
                <a:cs typeface="Times New Roman"/>
              </a:rPr>
              <a:t>Accounting Outsourcing</a:t>
            </a:r>
          </a:p>
        </p:txBody>
      </p:sp>
      <p:sp>
        <p:nvSpPr>
          <p:cNvPr id="57" name="object 34">
            <a:extLst>
              <a:ext uri="{FF2B5EF4-FFF2-40B4-BE49-F238E27FC236}">
                <a16:creationId xmlns:a16="http://schemas.microsoft.com/office/drawing/2014/main" id="{6693844E-8F6A-BC79-D273-92011C8DF52D}"/>
              </a:ext>
            </a:extLst>
          </p:cNvPr>
          <p:cNvSpPr txBox="1"/>
          <p:nvPr/>
        </p:nvSpPr>
        <p:spPr>
          <a:xfrm>
            <a:off x="6139054" y="1602487"/>
            <a:ext cx="1478915" cy="4337726"/>
          </a:xfrm>
          <a:prstGeom prst="rect">
            <a:avLst/>
          </a:prstGeom>
        </p:spPr>
        <p:txBody>
          <a:bodyPr vert="horz" wrap="square" lIns="0" tIns="13335" rIns="0" bIns="0" rtlCol="0">
            <a:spAutoFit/>
          </a:bodyPr>
          <a:lstStyle/>
          <a:p>
            <a:pPr marL="163195" marR="0" lvl="0" indent="-151130" algn="l" defTabSz="914400" rtl="0" eaLnBrk="1" fontAlgn="auto" latinLnBrk="0" hangingPunct="1">
              <a:lnSpc>
                <a:spcPct val="100000"/>
              </a:lnSpc>
              <a:spcBef>
                <a:spcPts val="105"/>
              </a:spcBef>
              <a:spcAft>
                <a:spcPts val="0"/>
              </a:spcAft>
              <a:buClrTx/>
              <a:buSzTx/>
              <a:buFont typeface="Arial"/>
              <a:buChar char="•"/>
              <a:tabLst>
                <a:tab pos="163830" algn="l"/>
              </a:tabLst>
              <a:defRPr/>
            </a:pPr>
            <a:endParaRPr lang="en-IN" sz="1400" spc="-10" dirty="0">
              <a:solidFill>
                <a:prstClr val="black"/>
              </a:solidFill>
              <a:latin typeface="Times New Roman"/>
              <a:cs typeface="Times New Roman"/>
            </a:endParaRPr>
          </a:p>
          <a:p>
            <a:pPr marL="163195" marR="0" lvl="0" indent="-151130" algn="l" defTabSz="914400" rtl="0" eaLnBrk="1" fontAlgn="auto" latinLnBrk="0" hangingPunct="1">
              <a:lnSpc>
                <a:spcPct val="100000"/>
              </a:lnSpc>
              <a:spcBef>
                <a:spcPts val="105"/>
              </a:spcBef>
              <a:spcAft>
                <a:spcPts val="0"/>
              </a:spcAft>
              <a:buClrTx/>
              <a:buSzTx/>
              <a:buFont typeface="Arial"/>
              <a:buChar char="•"/>
              <a:tabLst>
                <a:tab pos="163830" algn="l"/>
              </a:tabLst>
              <a:defRPr/>
            </a:pPr>
            <a:endParaRPr kumimoji="0" lang="en-IN" sz="1400" b="0" i="0" u="none" strike="noStrike" kern="1200" cap="none" spc="-10" normalizeH="0" baseline="0" noProof="0" dirty="0">
              <a:ln>
                <a:noFill/>
              </a:ln>
              <a:solidFill>
                <a:prstClr val="black"/>
              </a:solidFill>
              <a:effectLst/>
              <a:uLnTx/>
              <a:uFillTx/>
              <a:latin typeface="Times New Roman"/>
              <a:ea typeface="+mn-ea"/>
              <a:cs typeface="Times New Roman"/>
            </a:endParaRPr>
          </a:p>
          <a:p>
            <a:pPr marL="163195" marR="0" lvl="0" indent="-151130" algn="l" defTabSz="914400" rtl="0" eaLnBrk="1" fontAlgn="auto" latinLnBrk="0" hangingPunct="1">
              <a:lnSpc>
                <a:spcPct val="100000"/>
              </a:lnSpc>
              <a:spcBef>
                <a:spcPts val="105"/>
              </a:spcBef>
              <a:spcAft>
                <a:spcPts val="0"/>
              </a:spcAft>
              <a:buClrTx/>
              <a:buSzTx/>
              <a:buFont typeface="Arial"/>
              <a:buChar char="•"/>
              <a:tabLst>
                <a:tab pos="163830" algn="l"/>
              </a:tabLst>
              <a:defRPr/>
            </a:pPr>
            <a:endParaRPr lang="en-IN" sz="1400" spc="-10" dirty="0">
              <a:solidFill>
                <a:prstClr val="black"/>
              </a:solidFill>
              <a:latin typeface="Times New Roman"/>
              <a:cs typeface="Times New Roman"/>
            </a:endParaRPr>
          </a:p>
          <a:p>
            <a:pPr marL="163195" marR="0" lvl="0" indent="-151130" algn="l" defTabSz="914400" rtl="0" eaLnBrk="1" fontAlgn="auto" latinLnBrk="0" hangingPunct="1">
              <a:lnSpc>
                <a:spcPct val="100000"/>
              </a:lnSpc>
              <a:spcBef>
                <a:spcPts val="105"/>
              </a:spcBef>
              <a:spcAft>
                <a:spcPts val="0"/>
              </a:spcAft>
              <a:buClrTx/>
              <a:buSzTx/>
              <a:buFont typeface="Arial"/>
              <a:buChar char="•"/>
              <a:tabLst>
                <a:tab pos="163830" algn="l"/>
              </a:tabLst>
              <a:defRPr/>
            </a:pPr>
            <a:endParaRPr kumimoji="0" lang="en-IN" sz="1400" b="0" i="0" u="none" strike="noStrike" kern="1200" cap="none" spc="-10" normalizeH="0" baseline="0" noProof="0" dirty="0">
              <a:ln>
                <a:noFill/>
              </a:ln>
              <a:solidFill>
                <a:prstClr val="black"/>
              </a:solidFill>
              <a:effectLst/>
              <a:uLnTx/>
              <a:uFillTx/>
              <a:latin typeface="Times New Roman"/>
              <a:ea typeface="+mn-ea"/>
              <a:cs typeface="Times New Roman"/>
            </a:endParaRPr>
          </a:p>
          <a:p>
            <a:pPr marL="163195" marR="0" lvl="0" indent="-151130" algn="l" defTabSz="914400" rtl="0" eaLnBrk="1" fontAlgn="auto" latinLnBrk="0" hangingPunct="1">
              <a:lnSpc>
                <a:spcPct val="100000"/>
              </a:lnSpc>
              <a:spcBef>
                <a:spcPts val="105"/>
              </a:spcBef>
              <a:spcAft>
                <a:spcPts val="0"/>
              </a:spcAft>
              <a:buClrTx/>
              <a:buSzTx/>
              <a:buFont typeface="Arial"/>
              <a:buChar char="•"/>
              <a:tabLst>
                <a:tab pos="163830" algn="l"/>
              </a:tabLst>
              <a:defRPr/>
            </a:pPr>
            <a:endParaRPr lang="en-IN" sz="1400" spc="-10" dirty="0">
              <a:solidFill>
                <a:prstClr val="black"/>
              </a:solidFill>
              <a:latin typeface="Times New Roman"/>
              <a:cs typeface="Times New Roman"/>
            </a:endParaRPr>
          </a:p>
          <a:p>
            <a:pPr marL="163195" marR="0" lvl="0" indent="-151130" algn="l" defTabSz="914400" rtl="0" eaLnBrk="1" fontAlgn="auto" latinLnBrk="0" hangingPunct="1">
              <a:lnSpc>
                <a:spcPct val="100000"/>
              </a:lnSpc>
              <a:spcBef>
                <a:spcPts val="105"/>
              </a:spcBef>
              <a:spcAft>
                <a:spcPts val="0"/>
              </a:spcAft>
              <a:buClrTx/>
              <a:buSzTx/>
              <a:buFont typeface="Arial"/>
              <a:buChar char="•"/>
              <a:tabLst>
                <a:tab pos="163830" algn="l"/>
              </a:tabLst>
              <a:defRPr/>
            </a:pPr>
            <a:endParaRPr kumimoji="0" lang="en-IN" sz="1400" b="0" i="0" u="none" strike="noStrike" kern="1200" cap="none" spc="-10" normalizeH="0" baseline="0" noProof="0" dirty="0">
              <a:ln>
                <a:noFill/>
              </a:ln>
              <a:solidFill>
                <a:prstClr val="black"/>
              </a:solidFill>
              <a:effectLst/>
              <a:uLnTx/>
              <a:uFillTx/>
              <a:latin typeface="Times New Roman"/>
              <a:ea typeface="+mn-ea"/>
              <a:cs typeface="Times New Roman"/>
            </a:endParaRPr>
          </a:p>
          <a:p>
            <a:pPr marL="163195" marR="0" lvl="0" indent="-151130" algn="l" defTabSz="914400" rtl="0" eaLnBrk="1" fontAlgn="auto" latinLnBrk="0" hangingPunct="1">
              <a:lnSpc>
                <a:spcPct val="100000"/>
              </a:lnSpc>
              <a:spcBef>
                <a:spcPts val="105"/>
              </a:spcBef>
              <a:spcAft>
                <a:spcPts val="0"/>
              </a:spcAft>
              <a:buClrTx/>
              <a:buSzTx/>
              <a:buFont typeface="Arial"/>
              <a:buChar char="•"/>
              <a:tabLst>
                <a:tab pos="163830" algn="l"/>
              </a:tabLst>
              <a:defRPr/>
            </a:pPr>
            <a:endParaRPr lang="en-IN" sz="1400" spc="-10" dirty="0">
              <a:solidFill>
                <a:prstClr val="black"/>
              </a:solidFill>
              <a:latin typeface="Times New Roman"/>
              <a:cs typeface="Times New Roman"/>
            </a:endParaRPr>
          </a:p>
          <a:p>
            <a:pPr marL="163195" marR="0" lvl="0" indent="-151130" algn="l" defTabSz="914400" rtl="0" eaLnBrk="1" fontAlgn="auto" latinLnBrk="0" hangingPunct="1">
              <a:lnSpc>
                <a:spcPct val="100000"/>
              </a:lnSpc>
              <a:spcBef>
                <a:spcPts val="105"/>
              </a:spcBef>
              <a:spcAft>
                <a:spcPts val="0"/>
              </a:spcAft>
              <a:buClrTx/>
              <a:buSzTx/>
              <a:buFont typeface="Arial"/>
              <a:buChar char="•"/>
              <a:tabLst>
                <a:tab pos="163830" algn="l"/>
              </a:tabLst>
              <a:defRPr/>
            </a:pPr>
            <a:endParaRPr kumimoji="0" lang="en-IN" sz="1400" b="0" i="0" u="none" strike="noStrike" kern="1200" cap="none" spc="-10" normalizeH="0" baseline="0" noProof="0" dirty="0">
              <a:ln>
                <a:noFill/>
              </a:ln>
              <a:solidFill>
                <a:prstClr val="black"/>
              </a:solidFill>
              <a:effectLst/>
              <a:uLnTx/>
              <a:uFillTx/>
              <a:latin typeface="Times New Roman"/>
              <a:ea typeface="+mn-ea"/>
              <a:cs typeface="Times New Roman"/>
            </a:endParaRPr>
          </a:p>
          <a:p>
            <a:pPr marL="163195" marR="0" lvl="0" indent="-151130" algn="l" defTabSz="914400" rtl="0" eaLnBrk="1" fontAlgn="auto" latinLnBrk="0" hangingPunct="1">
              <a:lnSpc>
                <a:spcPct val="100000"/>
              </a:lnSpc>
              <a:spcBef>
                <a:spcPts val="105"/>
              </a:spcBef>
              <a:spcAft>
                <a:spcPts val="0"/>
              </a:spcAft>
              <a:buClrTx/>
              <a:buSzTx/>
              <a:buFont typeface="Arial"/>
              <a:buChar char="•"/>
              <a:tabLst>
                <a:tab pos="163830" algn="l"/>
              </a:tabLst>
              <a:defRPr/>
            </a:pPr>
            <a:endParaRPr lang="en-IN" sz="1400" spc="-10" dirty="0">
              <a:solidFill>
                <a:prstClr val="black"/>
              </a:solidFill>
              <a:latin typeface="Times New Roman"/>
              <a:cs typeface="Times New Roman"/>
            </a:endParaRPr>
          </a:p>
          <a:p>
            <a:pPr marL="163195" marR="0" lvl="0" indent="-151130" algn="l" defTabSz="914400" rtl="0" eaLnBrk="1" fontAlgn="auto" latinLnBrk="0" hangingPunct="1">
              <a:lnSpc>
                <a:spcPct val="100000"/>
              </a:lnSpc>
              <a:spcBef>
                <a:spcPts val="105"/>
              </a:spcBef>
              <a:spcAft>
                <a:spcPts val="0"/>
              </a:spcAft>
              <a:buClrTx/>
              <a:buSzTx/>
              <a:buFont typeface="Arial"/>
              <a:buChar char="•"/>
              <a:tabLst>
                <a:tab pos="163830" algn="l"/>
              </a:tabLst>
              <a:defRPr/>
            </a:pPr>
            <a:endParaRPr kumimoji="0" lang="en-IN" sz="1400" b="0" i="0" u="none" strike="noStrike" kern="1200" cap="none" spc="-10" normalizeH="0" baseline="0" noProof="0" dirty="0">
              <a:ln>
                <a:noFill/>
              </a:ln>
              <a:solidFill>
                <a:prstClr val="black"/>
              </a:solidFill>
              <a:effectLst/>
              <a:uLnTx/>
              <a:uFillTx/>
              <a:latin typeface="Times New Roman"/>
              <a:ea typeface="+mn-ea"/>
              <a:cs typeface="Times New Roman"/>
            </a:endParaRPr>
          </a:p>
          <a:p>
            <a:pPr marL="163195" marR="0" lvl="0" indent="-151130" algn="l" defTabSz="914400" rtl="0" eaLnBrk="1" fontAlgn="auto" latinLnBrk="0" hangingPunct="1">
              <a:lnSpc>
                <a:spcPct val="100000"/>
              </a:lnSpc>
              <a:spcBef>
                <a:spcPts val="105"/>
              </a:spcBef>
              <a:spcAft>
                <a:spcPts val="0"/>
              </a:spcAft>
              <a:buClrTx/>
              <a:buSzTx/>
              <a:buFont typeface="Arial"/>
              <a:buChar char="•"/>
              <a:tabLst>
                <a:tab pos="163830" algn="l"/>
              </a:tabLst>
              <a:defRPr/>
            </a:pPr>
            <a:endParaRPr lang="en-IN" sz="1400" spc="-10" dirty="0">
              <a:solidFill>
                <a:prstClr val="black"/>
              </a:solidFill>
              <a:latin typeface="Times New Roman"/>
              <a:cs typeface="Times New Roman"/>
            </a:endParaRPr>
          </a:p>
          <a:p>
            <a:pPr marL="163195" marR="0" lvl="0" indent="-151130" algn="l" defTabSz="914400" rtl="0" eaLnBrk="1" fontAlgn="auto" latinLnBrk="0" hangingPunct="1">
              <a:lnSpc>
                <a:spcPct val="100000"/>
              </a:lnSpc>
              <a:spcBef>
                <a:spcPts val="105"/>
              </a:spcBef>
              <a:spcAft>
                <a:spcPts val="0"/>
              </a:spcAft>
              <a:buClrTx/>
              <a:buSzTx/>
              <a:buFont typeface="Arial"/>
              <a:buChar char="•"/>
              <a:tabLst>
                <a:tab pos="163830" algn="l"/>
              </a:tabLst>
              <a:defRPr/>
            </a:pPr>
            <a:endParaRPr kumimoji="0" lang="en-IN" sz="1400" b="0" i="0" u="none" strike="noStrike" kern="1200" cap="none" spc="-10" normalizeH="0" baseline="0" noProof="0" dirty="0">
              <a:ln>
                <a:noFill/>
              </a:ln>
              <a:solidFill>
                <a:prstClr val="black"/>
              </a:solidFill>
              <a:effectLst/>
              <a:uLnTx/>
              <a:uFillTx/>
              <a:latin typeface="Times New Roman"/>
              <a:ea typeface="+mn-ea"/>
              <a:cs typeface="Times New Roman"/>
            </a:endParaRPr>
          </a:p>
          <a:p>
            <a:pPr marL="163195" marR="0" lvl="0" indent="-151130" algn="l" defTabSz="914400" rtl="0" eaLnBrk="1" fontAlgn="auto" latinLnBrk="0" hangingPunct="1">
              <a:lnSpc>
                <a:spcPct val="100000"/>
              </a:lnSpc>
              <a:spcBef>
                <a:spcPts val="105"/>
              </a:spcBef>
              <a:spcAft>
                <a:spcPts val="0"/>
              </a:spcAft>
              <a:buClrTx/>
              <a:buSzTx/>
              <a:buFont typeface="Arial"/>
              <a:buChar char="•"/>
              <a:tabLst>
                <a:tab pos="163830" algn="l"/>
              </a:tabLst>
              <a:defRPr/>
            </a:pPr>
            <a:endParaRPr lang="en-IN" sz="1400" spc="-10" dirty="0">
              <a:solidFill>
                <a:prstClr val="black"/>
              </a:solidFill>
              <a:latin typeface="Times New Roman"/>
              <a:cs typeface="Times New Roman"/>
            </a:endParaRPr>
          </a:p>
          <a:p>
            <a:pPr marL="163195" marR="0" lvl="0" indent="-151130" algn="l" defTabSz="914400" rtl="0" eaLnBrk="1" fontAlgn="auto" latinLnBrk="0" hangingPunct="1">
              <a:lnSpc>
                <a:spcPct val="100000"/>
              </a:lnSpc>
              <a:spcBef>
                <a:spcPts val="105"/>
              </a:spcBef>
              <a:spcAft>
                <a:spcPts val="0"/>
              </a:spcAft>
              <a:buClrTx/>
              <a:buSzTx/>
              <a:buFont typeface="Arial"/>
              <a:buChar char="•"/>
              <a:tabLst>
                <a:tab pos="163830" algn="l"/>
              </a:tabLst>
              <a:defRPr/>
            </a:pPr>
            <a:endParaRPr kumimoji="0" lang="en-IN" sz="1400" b="0" i="0" u="none" strike="noStrike" kern="1200" cap="none" spc="-10" normalizeH="0" baseline="0" noProof="0" dirty="0">
              <a:ln>
                <a:noFill/>
              </a:ln>
              <a:solidFill>
                <a:prstClr val="black"/>
              </a:solidFill>
              <a:effectLst/>
              <a:uLnTx/>
              <a:uFillTx/>
              <a:latin typeface="Times New Roman"/>
              <a:ea typeface="+mn-ea"/>
              <a:cs typeface="Times New Roman"/>
            </a:endParaRPr>
          </a:p>
          <a:p>
            <a:pPr marL="163195" marR="0" lvl="0" indent="-151130" algn="l" defTabSz="914400" rtl="0" eaLnBrk="1" fontAlgn="auto" latinLnBrk="0" hangingPunct="1">
              <a:lnSpc>
                <a:spcPct val="100000"/>
              </a:lnSpc>
              <a:spcBef>
                <a:spcPts val="105"/>
              </a:spcBef>
              <a:spcAft>
                <a:spcPts val="0"/>
              </a:spcAft>
              <a:buClrTx/>
              <a:buSzTx/>
              <a:buFont typeface="Arial"/>
              <a:buChar char="•"/>
              <a:tabLst>
                <a:tab pos="163830" algn="l"/>
              </a:tabLst>
              <a:defRPr/>
            </a:pPr>
            <a:endParaRPr lang="en-IN" sz="1400" spc="-10" dirty="0">
              <a:solidFill>
                <a:prstClr val="black"/>
              </a:solidFill>
              <a:latin typeface="Times New Roman"/>
              <a:cs typeface="Times New Roman"/>
            </a:endParaRPr>
          </a:p>
          <a:p>
            <a:pPr marL="163195" marR="0" lvl="0" indent="-151130" algn="l" defTabSz="914400" rtl="0" eaLnBrk="1" fontAlgn="auto" latinLnBrk="0" hangingPunct="1">
              <a:lnSpc>
                <a:spcPct val="100000"/>
              </a:lnSpc>
              <a:spcBef>
                <a:spcPts val="105"/>
              </a:spcBef>
              <a:spcAft>
                <a:spcPts val="0"/>
              </a:spcAft>
              <a:buClrTx/>
              <a:buSzTx/>
              <a:buFont typeface="Arial"/>
              <a:buChar char="•"/>
              <a:tabLst>
                <a:tab pos="163830" algn="l"/>
              </a:tabLst>
              <a:defRPr/>
            </a:pPr>
            <a:endParaRPr kumimoji="0" lang="en-IN" sz="1400" b="0" i="0" u="none" strike="noStrike" kern="1200" cap="none" spc="-10" normalizeH="0" baseline="0" noProof="0" dirty="0">
              <a:ln>
                <a:noFill/>
              </a:ln>
              <a:solidFill>
                <a:prstClr val="black"/>
              </a:solidFill>
              <a:effectLst/>
              <a:uLnTx/>
              <a:uFillTx/>
              <a:latin typeface="Times New Roman"/>
              <a:ea typeface="+mn-ea"/>
              <a:cs typeface="Times New Roman"/>
            </a:endParaRPr>
          </a:p>
          <a:p>
            <a:pPr marL="163195" marR="0" lvl="0" indent="-151130" algn="l" defTabSz="914400" rtl="0" eaLnBrk="1" fontAlgn="auto" latinLnBrk="0" hangingPunct="1">
              <a:lnSpc>
                <a:spcPct val="100000"/>
              </a:lnSpc>
              <a:spcBef>
                <a:spcPts val="105"/>
              </a:spcBef>
              <a:spcAft>
                <a:spcPts val="0"/>
              </a:spcAft>
              <a:buClrTx/>
              <a:buSzTx/>
              <a:buFont typeface="Arial"/>
              <a:buChar char="•"/>
              <a:tabLst>
                <a:tab pos="163830" algn="l"/>
              </a:tabLst>
              <a:defRPr/>
            </a:pPr>
            <a:endParaRPr lang="en-IN" sz="1400" spc="-10" dirty="0">
              <a:solidFill>
                <a:prstClr val="black"/>
              </a:solidFill>
              <a:latin typeface="Times New Roman"/>
              <a:cs typeface="Times New Roman"/>
            </a:endParaRPr>
          </a:p>
          <a:p>
            <a:pPr marL="163195" marR="0" lvl="0" indent="-151130" algn="l" defTabSz="914400" rtl="0" eaLnBrk="1" fontAlgn="auto" latinLnBrk="0" hangingPunct="1">
              <a:lnSpc>
                <a:spcPct val="100000"/>
              </a:lnSpc>
              <a:spcBef>
                <a:spcPts val="105"/>
              </a:spcBef>
              <a:spcAft>
                <a:spcPts val="0"/>
              </a:spcAft>
              <a:buClrTx/>
              <a:buSzTx/>
              <a:buFont typeface="Arial"/>
              <a:buChar char="•"/>
              <a:tabLst>
                <a:tab pos="163830" algn="l"/>
              </a:tabLst>
              <a:defRPr/>
            </a:pPr>
            <a:endParaRPr kumimoji="0" lang="en-IN" sz="1400" b="0" i="0" u="none" strike="noStrike" kern="1200" cap="none" spc="-10" normalizeH="0" baseline="0" noProof="0" dirty="0">
              <a:ln>
                <a:noFill/>
              </a:ln>
              <a:solidFill>
                <a:prstClr val="black"/>
              </a:solidFill>
              <a:effectLst/>
              <a:uLnTx/>
              <a:uFillTx/>
              <a:latin typeface="Times New Roman"/>
              <a:ea typeface="+mn-ea"/>
              <a:cs typeface="Times New Roman"/>
            </a:endParaRPr>
          </a:p>
          <a:p>
            <a:pPr marL="163195" marR="0" lvl="0" indent="-151130" algn="l" defTabSz="914400" rtl="0" eaLnBrk="1" fontAlgn="auto" latinLnBrk="0" hangingPunct="1">
              <a:lnSpc>
                <a:spcPct val="100000"/>
              </a:lnSpc>
              <a:spcBef>
                <a:spcPts val="105"/>
              </a:spcBef>
              <a:spcAft>
                <a:spcPts val="0"/>
              </a:spcAft>
              <a:buClrTx/>
              <a:buSzTx/>
              <a:buFont typeface="Arial"/>
              <a:buChar char="•"/>
              <a:tabLst>
                <a:tab pos="163830" algn="l"/>
              </a:tabLst>
              <a:defRPr/>
            </a:pPr>
            <a:endParaRPr kumimoji="0" sz="1400" b="0" i="0" u="none" strike="noStrike" kern="1200" cap="none" spc="0" normalizeH="0" baseline="0" noProof="0" dirty="0">
              <a:ln>
                <a:noFill/>
              </a:ln>
              <a:solidFill>
                <a:prstClr val="black"/>
              </a:solidFill>
              <a:effectLst/>
              <a:uLnTx/>
              <a:uFillTx/>
              <a:latin typeface="Times New Roman"/>
              <a:ea typeface="+mn-ea"/>
              <a:cs typeface="Times New Roman"/>
            </a:endParaRPr>
          </a:p>
        </p:txBody>
      </p:sp>
      <p:sp>
        <p:nvSpPr>
          <p:cNvPr id="74" name="TextBox 73">
            <a:extLst>
              <a:ext uri="{FF2B5EF4-FFF2-40B4-BE49-F238E27FC236}">
                <a16:creationId xmlns:a16="http://schemas.microsoft.com/office/drawing/2014/main" id="{ABECBC90-4DBC-3F61-E4D7-D9F1BC104B99}"/>
              </a:ext>
            </a:extLst>
          </p:cNvPr>
          <p:cNvSpPr txBox="1"/>
          <p:nvPr/>
        </p:nvSpPr>
        <p:spPr>
          <a:xfrm>
            <a:off x="1643339" y="1647532"/>
            <a:ext cx="2101594" cy="5001369"/>
          </a:xfrm>
          <a:prstGeom prst="rect">
            <a:avLst/>
          </a:prstGeom>
          <a:noFill/>
        </p:spPr>
        <p:txBody>
          <a:bodyPr wrap="square">
            <a:spAutoFit/>
          </a:bodyPr>
          <a:lstStyle/>
          <a:p>
            <a:r>
              <a:rPr lang="en-US" sz="1100" dirty="0">
                <a:solidFill>
                  <a:schemeClr val="tx1"/>
                </a:solidFill>
                <a:latin typeface="Calibri" panose="020F0502020204030204" pitchFamily="34" charset="0"/>
                <a:cs typeface="Calibri" panose="020F0502020204030204" pitchFamily="34" charset="0"/>
              </a:rPr>
              <a:t>This primarily includes Internal Audits which helps in production planning and control system of purchase forecasting, production scheduling, capacity usage, material management, inventory management controls, maintenance system and distribution logistics.</a:t>
            </a:r>
          </a:p>
          <a:p>
            <a:endParaRPr lang="en-US" sz="1100" dirty="0">
              <a:solidFill>
                <a:schemeClr val="tx1"/>
              </a:solidFill>
              <a:latin typeface="Calibri" panose="020F0502020204030204" pitchFamily="34" charset="0"/>
              <a:cs typeface="Calibri" panose="020F0502020204030204" pitchFamily="34" charset="0"/>
            </a:endParaRPr>
          </a:p>
          <a:p>
            <a:r>
              <a:rPr lang="en-US" sz="1100" dirty="0">
                <a:solidFill>
                  <a:schemeClr val="tx1"/>
                </a:solidFill>
                <a:latin typeface="Calibri" panose="020F0502020204030204" pitchFamily="34" charset="0"/>
                <a:cs typeface="Calibri" panose="020F0502020204030204" pitchFamily="34" charset="0"/>
              </a:rPr>
              <a:t>The internal audit exercise highlights the suggestion for improving efficiencies and effective management control.</a:t>
            </a:r>
          </a:p>
          <a:p>
            <a:endParaRPr lang="en-US" sz="1100" dirty="0">
              <a:solidFill>
                <a:schemeClr val="tx1"/>
              </a:solidFill>
              <a:latin typeface="Calibri" panose="020F0502020204030204" pitchFamily="34" charset="0"/>
              <a:cs typeface="Calibri" panose="020F0502020204030204" pitchFamily="34" charset="0"/>
            </a:endParaRPr>
          </a:p>
          <a:p>
            <a:pPr lvl="0" hangingPunct="0"/>
            <a:r>
              <a:rPr lang="en-US" sz="1100" b="1" dirty="0">
                <a:solidFill>
                  <a:schemeClr val="tx1"/>
                </a:solidFill>
                <a:latin typeface="Calibri" panose="020F0502020204030204" pitchFamily="34" charset="0"/>
                <a:cs typeface="Calibri" panose="020F0502020204030204" pitchFamily="34" charset="0"/>
              </a:rPr>
              <a:t>Management Services Includes:</a:t>
            </a:r>
          </a:p>
          <a:p>
            <a:pPr lvl="0" hangingPunct="0"/>
            <a:r>
              <a:rPr lang="en-US" sz="1100" dirty="0">
                <a:solidFill>
                  <a:schemeClr val="tx1"/>
                </a:solidFill>
                <a:latin typeface="Calibri" panose="020F0502020204030204" pitchFamily="34" charset="0"/>
                <a:cs typeface="Calibri" panose="020F0502020204030204" pitchFamily="34" charset="0"/>
              </a:rPr>
              <a:t> </a:t>
            </a:r>
            <a:endParaRPr lang="en-IN" sz="1100" dirty="0">
              <a:solidFill>
                <a:schemeClr val="tx1"/>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ü"/>
            </a:pPr>
            <a:r>
              <a:rPr lang="en-US" sz="1100" dirty="0">
                <a:solidFill>
                  <a:schemeClr val="tx1"/>
                </a:solidFill>
                <a:latin typeface="Calibri" panose="020F0502020204030204" pitchFamily="34" charset="0"/>
                <a:cs typeface="Calibri" panose="020F0502020204030204" pitchFamily="34" charset="0"/>
              </a:rPr>
              <a:t>Internal Audit</a:t>
            </a:r>
          </a:p>
          <a:p>
            <a:pPr marL="285750" indent="-285750">
              <a:buFont typeface="Wingdings" panose="05000000000000000000" pitchFamily="2" charset="2"/>
              <a:buChar char="ü"/>
            </a:pPr>
            <a:r>
              <a:rPr lang="en-US" sz="1100" dirty="0">
                <a:solidFill>
                  <a:schemeClr val="tx1"/>
                </a:solidFill>
                <a:latin typeface="Calibri" panose="020F0502020204030204" pitchFamily="34" charset="0"/>
                <a:cs typeface="Calibri" panose="020F0502020204030204" pitchFamily="34" charset="0"/>
              </a:rPr>
              <a:t>Operational efficiency reviews </a:t>
            </a:r>
            <a:endParaRPr lang="en-IN" sz="1100" dirty="0">
              <a:solidFill>
                <a:schemeClr val="tx1"/>
              </a:solidFill>
              <a:latin typeface="Calibri" panose="020F0502020204030204" pitchFamily="34" charset="0"/>
              <a:cs typeface="Calibri" panose="020F0502020204030204" pitchFamily="34" charset="0"/>
            </a:endParaRPr>
          </a:p>
          <a:p>
            <a:pPr marL="285750" lvl="0" indent="-285750" hangingPunct="0">
              <a:buFont typeface="Wingdings" panose="05000000000000000000" pitchFamily="2" charset="2"/>
              <a:buChar char="ü"/>
            </a:pPr>
            <a:r>
              <a:rPr lang="en-US" sz="1100" dirty="0">
                <a:solidFill>
                  <a:schemeClr val="tx1"/>
                </a:solidFill>
                <a:latin typeface="Calibri" panose="020F0502020204030204" pitchFamily="34" charset="0"/>
                <a:cs typeface="Calibri" panose="020F0502020204030204" pitchFamily="34" charset="0"/>
              </a:rPr>
              <a:t>Special investigative audits </a:t>
            </a:r>
            <a:endParaRPr lang="en-IN" sz="1100" dirty="0">
              <a:solidFill>
                <a:schemeClr val="tx1"/>
              </a:solidFill>
              <a:latin typeface="Calibri" panose="020F0502020204030204" pitchFamily="34" charset="0"/>
              <a:cs typeface="Calibri" panose="020F0502020204030204" pitchFamily="34" charset="0"/>
            </a:endParaRPr>
          </a:p>
          <a:p>
            <a:pPr marL="285750" lvl="0" indent="-285750" hangingPunct="0">
              <a:buFont typeface="Wingdings" panose="05000000000000000000" pitchFamily="2" charset="2"/>
              <a:buChar char="ü"/>
            </a:pPr>
            <a:r>
              <a:rPr lang="en-US" sz="1100" dirty="0">
                <a:solidFill>
                  <a:schemeClr val="tx1"/>
                </a:solidFill>
                <a:latin typeface="Calibri" panose="020F0502020204030204" pitchFamily="34" charset="0"/>
                <a:cs typeface="Calibri" panose="020F0502020204030204" pitchFamily="34" charset="0"/>
              </a:rPr>
              <a:t>Costing and operating systems </a:t>
            </a:r>
            <a:endParaRPr lang="en-IN" sz="1100" dirty="0">
              <a:solidFill>
                <a:schemeClr val="tx1"/>
              </a:solidFill>
              <a:latin typeface="Calibri" panose="020F0502020204030204" pitchFamily="34" charset="0"/>
              <a:cs typeface="Calibri" panose="020F0502020204030204" pitchFamily="34" charset="0"/>
            </a:endParaRPr>
          </a:p>
          <a:p>
            <a:pPr marL="285750" lvl="0" indent="-285750" hangingPunct="0">
              <a:buFont typeface="Wingdings" panose="05000000000000000000" pitchFamily="2" charset="2"/>
              <a:buChar char="ü"/>
            </a:pPr>
            <a:r>
              <a:rPr lang="en-US" sz="1100" dirty="0">
                <a:solidFill>
                  <a:schemeClr val="tx1"/>
                </a:solidFill>
                <a:latin typeface="Calibri" panose="020F0502020204030204" pitchFamily="34" charset="0"/>
                <a:cs typeface="Calibri" panose="020F0502020204030204" pitchFamily="34" charset="0"/>
              </a:rPr>
              <a:t>Reporting on financial Statements </a:t>
            </a:r>
            <a:endParaRPr lang="en-IN" sz="1100" dirty="0">
              <a:solidFill>
                <a:schemeClr val="tx1"/>
              </a:solidFill>
              <a:latin typeface="Calibri" panose="020F0502020204030204" pitchFamily="34" charset="0"/>
              <a:cs typeface="Calibri" panose="020F0502020204030204" pitchFamily="34" charset="0"/>
            </a:endParaRPr>
          </a:p>
          <a:p>
            <a:pPr marL="285750" lvl="0" indent="-285750" hangingPunct="0">
              <a:buFont typeface="Wingdings" panose="05000000000000000000" pitchFamily="2" charset="2"/>
              <a:buChar char="ü"/>
            </a:pPr>
            <a:r>
              <a:rPr lang="en-US" sz="1100" dirty="0">
                <a:solidFill>
                  <a:schemeClr val="tx1"/>
                </a:solidFill>
                <a:latin typeface="Calibri" panose="020F0502020204030204" pitchFamily="34" charset="0"/>
                <a:cs typeface="Calibri" panose="020F0502020204030204" pitchFamily="34" charset="0"/>
              </a:rPr>
              <a:t>Arrangement of facilities i.e. Working Capital, Term loans, project finance etc. </a:t>
            </a:r>
            <a:endParaRPr lang="en-IN" sz="1100" dirty="0">
              <a:solidFill>
                <a:schemeClr val="tx1"/>
              </a:solidFill>
              <a:latin typeface="Calibri" panose="020F0502020204030204" pitchFamily="34" charset="0"/>
              <a:cs typeface="Calibri" panose="020F0502020204030204" pitchFamily="34" charset="0"/>
            </a:endParaRPr>
          </a:p>
          <a:p>
            <a:pPr marL="171450" lvl="0" indent="-171450" hangingPunct="0">
              <a:buFont typeface="Wingdings" panose="05000000000000000000" pitchFamily="2" charset="2"/>
              <a:buChar char="ü"/>
            </a:pPr>
            <a:endParaRPr lang="en-IN" sz="1100" dirty="0">
              <a:solidFill>
                <a:schemeClr val="tx1"/>
              </a:solidFill>
              <a:cs typeface="Calibri" panose="020F0502020204030204" pitchFamily="34" charset="0"/>
            </a:endParaRPr>
          </a:p>
        </p:txBody>
      </p:sp>
      <p:sp>
        <p:nvSpPr>
          <p:cNvPr id="75" name="TextBox 74">
            <a:extLst>
              <a:ext uri="{FF2B5EF4-FFF2-40B4-BE49-F238E27FC236}">
                <a16:creationId xmlns:a16="http://schemas.microsoft.com/office/drawing/2014/main" id="{B76FD419-C3F1-11C8-F3C1-A1AC83FAAE00}"/>
              </a:ext>
            </a:extLst>
          </p:cNvPr>
          <p:cNvSpPr txBox="1"/>
          <p:nvPr/>
        </p:nvSpPr>
        <p:spPr>
          <a:xfrm>
            <a:off x="6107769" y="1573342"/>
            <a:ext cx="2342904" cy="4324261"/>
          </a:xfrm>
          <a:prstGeom prst="rect">
            <a:avLst/>
          </a:prstGeom>
          <a:noFill/>
        </p:spPr>
        <p:txBody>
          <a:bodyPr wrap="square">
            <a:spAutoFit/>
          </a:bodyPr>
          <a:lstStyle/>
          <a:p>
            <a:pPr hangingPunct="0"/>
            <a:r>
              <a:rPr lang="en-US" sz="1100">
                <a:solidFill>
                  <a:schemeClr val="tx1"/>
                </a:solidFill>
                <a:latin typeface="Calibri" panose="020F0502020204030204" pitchFamily="34" charset="0"/>
                <a:cs typeface="Calibri" panose="020F0502020204030204" pitchFamily="34" charset="0"/>
              </a:rPr>
              <a:t>Our firm is one stop solution for new start-ups. We add energies to motivated entrepreneurs during their initial set-up days and provide continuous support them for manifesting their ideas</a:t>
            </a:r>
          </a:p>
          <a:p>
            <a:pPr hangingPunct="0"/>
            <a:endParaRPr lang="en-US" sz="1100">
              <a:solidFill>
                <a:schemeClr val="tx1"/>
              </a:solidFill>
              <a:latin typeface="Calibri" panose="020F0502020204030204" pitchFamily="34" charset="0"/>
              <a:cs typeface="Calibri" panose="020F0502020204030204" pitchFamily="34" charset="0"/>
            </a:endParaRPr>
          </a:p>
          <a:p>
            <a:pPr hangingPunct="0"/>
            <a:r>
              <a:rPr lang="en-US" sz="1100">
                <a:solidFill>
                  <a:schemeClr val="tx1"/>
                </a:solidFill>
                <a:latin typeface="Calibri" panose="020F0502020204030204" pitchFamily="34" charset="0"/>
                <a:cs typeface="Calibri" panose="020F0502020204030204" pitchFamily="34" charset="0"/>
              </a:rPr>
              <a:t>The Partners of the firm has the knowledge and experience necessary to help such clients.</a:t>
            </a:r>
          </a:p>
          <a:p>
            <a:pPr hangingPunct="0"/>
            <a:endParaRPr lang="en-US" sz="1100">
              <a:solidFill>
                <a:schemeClr val="tx1"/>
              </a:solidFill>
              <a:latin typeface="Calibri" panose="020F0502020204030204" pitchFamily="34" charset="0"/>
              <a:cs typeface="Calibri" panose="020F0502020204030204" pitchFamily="34" charset="0"/>
            </a:endParaRPr>
          </a:p>
          <a:p>
            <a:pPr hangingPunct="0"/>
            <a:r>
              <a:rPr lang="en-US" sz="1100" b="1">
                <a:solidFill>
                  <a:schemeClr val="tx1"/>
                </a:solidFill>
                <a:latin typeface="Calibri" panose="020F0502020204030204" pitchFamily="34" charset="0"/>
                <a:cs typeface="Calibri" panose="020F0502020204030204" pitchFamily="34" charset="0"/>
              </a:rPr>
              <a:t>We are helping Start-ups in  :</a:t>
            </a:r>
          </a:p>
          <a:p>
            <a:pPr hangingPunct="0"/>
            <a:endParaRPr lang="en-US" sz="1100">
              <a:solidFill>
                <a:schemeClr val="tx1"/>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ü"/>
            </a:pPr>
            <a:r>
              <a:rPr lang="en-US" sz="1100">
                <a:solidFill>
                  <a:schemeClr val="tx1"/>
                </a:solidFill>
                <a:latin typeface="Calibri" panose="020F0502020204030204" pitchFamily="34" charset="0"/>
                <a:cs typeface="Calibri" panose="020F0502020204030204" pitchFamily="34" charset="0"/>
              </a:rPr>
              <a:t>Company Registration</a:t>
            </a:r>
          </a:p>
          <a:p>
            <a:pPr marL="285750" indent="-285750">
              <a:buFont typeface="Wingdings" panose="05000000000000000000" pitchFamily="2" charset="2"/>
              <a:buChar char="ü"/>
            </a:pPr>
            <a:r>
              <a:rPr lang="en-IN" sz="1100">
                <a:solidFill>
                  <a:schemeClr val="tx1"/>
                </a:solidFill>
                <a:latin typeface="Calibri" panose="020F0502020204030204" pitchFamily="34" charset="0"/>
                <a:cs typeface="Calibri" panose="020F0502020204030204" pitchFamily="34" charset="0"/>
              </a:rPr>
              <a:t>GST Registration</a:t>
            </a:r>
          </a:p>
          <a:p>
            <a:pPr marL="285750" indent="-285750">
              <a:buFont typeface="Wingdings" panose="05000000000000000000" pitchFamily="2" charset="2"/>
              <a:buChar char="ü"/>
            </a:pPr>
            <a:r>
              <a:rPr lang="en-IN" sz="1100">
                <a:solidFill>
                  <a:schemeClr val="tx1"/>
                </a:solidFill>
                <a:latin typeface="Calibri" panose="020F0502020204030204" pitchFamily="34" charset="0"/>
                <a:cs typeface="Calibri" panose="020F0502020204030204" pitchFamily="34" charset="0"/>
              </a:rPr>
              <a:t>Brand Registration</a:t>
            </a:r>
          </a:p>
          <a:p>
            <a:pPr marL="285750" indent="-285750">
              <a:buFont typeface="Wingdings" panose="05000000000000000000" pitchFamily="2" charset="2"/>
              <a:buChar char="ü"/>
            </a:pPr>
            <a:r>
              <a:rPr lang="en-IN" sz="1100">
                <a:solidFill>
                  <a:schemeClr val="tx1"/>
                </a:solidFill>
                <a:latin typeface="Calibri" panose="020F0502020204030204" pitchFamily="34" charset="0"/>
                <a:cs typeface="Calibri" panose="020F0502020204030204" pitchFamily="34" charset="0"/>
              </a:rPr>
              <a:t>ESI Registration</a:t>
            </a:r>
          </a:p>
          <a:p>
            <a:pPr marL="285750" indent="-285750">
              <a:buFont typeface="Wingdings" panose="05000000000000000000" pitchFamily="2" charset="2"/>
              <a:buChar char="ü"/>
            </a:pPr>
            <a:r>
              <a:rPr lang="en-IN" sz="1100">
                <a:solidFill>
                  <a:schemeClr val="tx1"/>
                </a:solidFill>
                <a:latin typeface="Calibri" panose="020F0502020204030204" pitchFamily="34" charset="0"/>
                <a:cs typeface="Calibri" panose="020F0502020204030204" pitchFamily="34" charset="0"/>
              </a:rPr>
              <a:t>PF Registration</a:t>
            </a:r>
          </a:p>
          <a:p>
            <a:pPr marL="285750" indent="-285750">
              <a:buFont typeface="Wingdings" panose="05000000000000000000" pitchFamily="2" charset="2"/>
              <a:buChar char="ü"/>
            </a:pPr>
            <a:r>
              <a:rPr lang="en-IN" sz="1100">
                <a:solidFill>
                  <a:schemeClr val="tx1"/>
                </a:solidFill>
                <a:latin typeface="Calibri" panose="020F0502020204030204" pitchFamily="34" charset="0"/>
                <a:cs typeface="Calibri" panose="020F0502020204030204" pitchFamily="34" charset="0"/>
              </a:rPr>
              <a:t>MSME Registration</a:t>
            </a:r>
          </a:p>
          <a:p>
            <a:pPr marL="285750" indent="-285750">
              <a:buFont typeface="Wingdings" panose="05000000000000000000" pitchFamily="2" charset="2"/>
              <a:buChar char="ü"/>
            </a:pPr>
            <a:r>
              <a:rPr lang="en-IN" sz="1100">
                <a:solidFill>
                  <a:schemeClr val="tx1"/>
                </a:solidFill>
                <a:latin typeface="Calibri" panose="020F0502020204030204" pitchFamily="34" charset="0"/>
                <a:cs typeface="Calibri" panose="020F0502020204030204" pitchFamily="34" charset="0"/>
              </a:rPr>
              <a:t>DSC/DIN Registration</a:t>
            </a:r>
          </a:p>
          <a:p>
            <a:pPr marL="285750" indent="-285750">
              <a:buFont typeface="Wingdings" panose="05000000000000000000" pitchFamily="2" charset="2"/>
              <a:buChar char="ü"/>
            </a:pPr>
            <a:r>
              <a:rPr lang="en-IN" sz="1100">
                <a:solidFill>
                  <a:schemeClr val="tx1"/>
                </a:solidFill>
                <a:latin typeface="Calibri" panose="020F0502020204030204" pitchFamily="34" charset="0"/>
                <a:cs typeface="Calibri" panose="020F0502020204030204" pitchFamily="34" charset="0"/>
              </a:rPr>
              <a:t>Bank Account</a:t>
            </a:r>
          </a:p>
          <a:p>
            <a:pPr marL="285750" indent="-285750">
              <a:buFont typeface="Wingdings" panose="05000000000000000000" pitchFamily="2" charset="2"/>
              <a:buChar char="ü"/>
            </a:pPr>
            <a:r>
              <a:rPr lang="en-IN" sz="1100">
                <a:solidFill>
                  <a:schemeClr val="tx1"/>
                </a:solidFill>
                <a:latin typeface="Calibri" panose="020F0502020204030204" pitchFamily="34" charset="0"/>
                <a:cs typeface="Calibri" panose="020F0502020204030204" pitchFamily="34" charset="0"/>
              </a:rPr>
              <a:t>Running Companies Sale/Purchase</a:t>
            </a:r>
          </a:p>
          <a:p>
            <a:pPr marL="285750" indent="-285750">
              <a:buFont typeface="Wingdings" panose="05000000000000000000" pitchFamily="2" charset="2"/>
              <a:buChar char="ü"/>
            </a:pPr>
            <a:r>
              <a:rPr lang="en-IN" sz="1100">
                <a:solidFill>
                  <a:schemeClr val="tx1"/>
                </a:solidFill>
                <a:latin typeface="Calibri" panose="020F0502020204030204" pitchFamily="34" charset="0"/>
                <a:cs typeface="Calibri" panose="020F0502020204030204" pitchFamily="34" charset="0"/>
              </a:rPr>
              <a:t>Virtual Office Space</a:t>
            </a:r>
          </a:p>
          <a:p>
            <a:pPr marL="285750" indent="-285750">
              <a:buFont typeface="Wingdings" panose="05000000000000000000" pitchFamily="2" charset="2"/>
              <a:buChar char="ü"/>
            </a:pPr>
            <a:r>
              <a:rPr lang="en-IN" sz="1100">
                <a:solidFill>
                  <a:schemeClr val="tx1"/>
                </a:solidFill>
                <a:latin typeface="Calibri" panose="020F0502020204030204" pitchFamily="34" charset="0"/>
                <a:cs typeface="Calibri" panose="020F0502020204030204" pitchFamily="34" charset="0"/>
              </a:rPr>
              <a:t>Virtual CFO Services</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6" name="TextBox 75">
            <a:extLst>
              <a:ext uri="{FF2B5EF4-FFF2-40B4-BE49-F238E27FC236}">
                <a16:creationId xmlns:a16="http://schemas.microsoft.com/office/drawing/2014/main" id="{19A883AF-E4BD-B5E9-3616-311AF180906F}"/>
              </a:ext>
            </a:extLst>
          </p:cNvPr>
          <p:cNvSpPr txBox="1"/>
          <p:nvPr/>
        </p:nvSpPr>
        <p:spPr>
          <a:xfrm>
            <a:off x="8481958" y="1598503"/>
            <a:ext cx="2066703" cy="5001369"/>
          </a:xfrm>
          <a:prstGeom prst="rect">
            <a:avLst/>
          </a:prstGeom>
          <a:noFill/>
        </p:spPr>
        <p:txBody>
          <a:bodyPr wrap="square">
            <a:spAutoFit/>
          </a:bodyPr>
          <a:lstStyle/>
          <a:p>
            <a:pPr hangingPunct="0"/>
            <a:r>
              <a:rPr lang="en-US" sz="1100" dirty="0">
                <a:solidFill>
                  <a:schemeClr val="tx1"/>
                </a:solidFill>
                <a:latin typeface="Calibri" panose="020F0502020204030204" pitchFamily="34" charset="0"/>
                <a:cs typeface="Calibri" panose="020F0502020204030204" pitchFamily="34" charset="0"/>
              </a:rPr>
              <a:t>In today’s scenario of globalization and technology convergence, the process of doing business has been redefined. Outsourcing various processes makes a lot of business sense. Most businesses and large companies are outsourcing their accounting processes for better management of their finance and time .</a:t>
            </a:r>
          </a:p>
          <a:p>
            <a:pPr hangingPunct="0"/>
            <a:endParaRPr lang="en-US" sz="1100" dirty="0">
              <a:solidFill>
                <a:schemeClr val="tx1"/>
              </a:solidFill>
              <a:latin typeface="Calibri" panose="020F0502020204030204" pitchFamily="34" charset="0"/>
              <a:cs typeface="Calibri" panose="020F0502020204030204" pitchFamily="34" charset="0"/>
            </a:endParaRPr>
          </a:p>
          <a:p>
            <a:pPr hangingPunct="0"/>
            <a:r>
              <a:rPr lang="en-US" sz="1100" dirty="0">
                <a:solidFill>
                  <a:schemeClr val="tx1"/>
                </a:solidFill>
                <a:latin typeface="Calibri" panose="020F0502020204030204" pitchFamily="34" charset="0"/>
                <a:cs typeface="Calibri" panose="020F0502020204030204" pitchFamily="34" charset="0"/>
              </a:rPr>
              <a:t>These services are structured to suit an individual client’s needs and requirements. Some of the accounts outsourcing services offered by</a:t>
            </a:r>
            <a:r>
              <a:rPr lang="en-US" sz="1100" dirty="0">
                <a:latin typeface="Calibri" panose="020F0502020204030204" pitchFamily="34" charset="0"/>
                <a:cs typeface="Calibri" panose="020F0502020204030204" pitchFamily="34" charset="0"/>
              </a:rPr>
              <a:t> us are </a:t>
            </a:r>
            <a:r>
              <a:rPr lang="en-US" sz="1100" dirty="0">
                <a:solidFill>
                  <a:schemeClr val="tx1"/>
                </a:solidFill>
                <a:latin typeface="Calibri" panose="020F0502020204030204" pitchFamily="34" charset="0"/>
                <a:cs typeface="Calibri" panose="020F0502020204030204" pitchFamily="34" charset="0"/>
              </a:rPr>
              <a:t>as under:</a:t>
            </a:r>
          </a:p>
          <a:p>
            <a:pPr hangingPunct="0"/>
            <a:endParaRPr lang="en-US" sz="1100" dirty="0">
              <a:latin typeface="Calibri" panose="020F0502020204030204" pitchFamily="34" charset="0"/>
              <a:cs typeface="Calibri" panose="020F0502020204030204" pitchFamily="34" charset="0"/>
            </a:endParaRPr>
          </a:p>
          <a:p>
            <a:pPr marL="171450" indent="-171450" hangingPunct="0">
              <a:buFont typeface="Wingdings" panose="05000000000000000000" pitchFamily="2" charset="2"/>
              <a:buChar char="ü"/>
            </a:pPr>
            <a:r>
              <a:rPr lang="en-US" sz="1100" dirty="0">
                <a:solidFill>
                  <a:schemeClr val="tx1"/>
                </a:solidFill>
                <a:latin typeface="Calibri" panose="020F0502020204030204" pitchFamily="34" charset="0"/>
                <a:cs typeface="Calibri" panose="020F0502020204030204" pitchFamily="34" charset="0"/>
              </a:rPr>
              <a:t>Accounting</a:t>
            </a:r>
          </a:p>
          <a:p>
            <a:pPr marL="171450" indent="-171450" hangingPunct="0">
              <a:buFont typeface="Wingdings" panose="05000000000000000000" pitchFamily="2" charset="2"/>
              <a:buChar char="ü"/>
            </a:pPr>
            <a:r>
              <a:rPr lang="en-US" sz="1100" dirty="0">
                <a:solidFill>
                  <a:schemeClr val="tx1"/>
                </a:solidFill>
                <a:latin typeface="Calibri" panose="020F0502020204030204" pitchFamily="34" charset="0"/>
                <a:cs typeface="Calibri" panose="020F0502020204030204" pitchFamily="34" charset="0"/>
              </a:rPr>
              <a:t> Bookkeeping</a:t>
            </a:r>
          </a:p>
          <a:p>
            <a:pPr marL="171450" indent="-171450" hangingPunct="0">
              <a:buFont typeface="Wingdings" panose="05000000000000000000" pitchFamily="2" charset="2"/>
              <a:buChar char="ü"/>
            </a:pPr>
            <a:r>
              <a:rPr lang="en-US" sz="1100" dirty="0">
                <a:solidFill>
                  <a:schemeClr val="tx1"/>
                </a:solidFill>
                <a:latin typeface="Calibri" panose="020F0502020204030204" pitchFamily="34" charset="0"/>
                <a:cs typeface="Calibri" panose="020F0502020204030204" pitchFamily="34" charset="0"/>
              </a:rPr>
              <a:t> Individual and Business Tax Returns</a:t>
            </a:r>
          </a:p>
          <a:p>
            <a:pPr marL="171450" indent="-171450" hangingPunct="0">
              <a:buFont typeface="Wingdings" panose="05000000000000000000" pitchFamily="2" charset="2"/>
              <a:buChar char="ü"/>
            </a:pPr>
            <a:r>
              <a:rPr lang="en-US" sz="1100" dirty="0">
                <a:solidFill>
                  <a:schemeClr val="tx1"/>
                </a:solidFill>
                <a:latin typeface="Calibri" panose="020F0502020204030204" pitchFamily="34" charset="0"/>
                <a:cs typeface="Calibri" panose="020F0502020204030204" pitchFamily="34" charset="0"/>
              </a:rPr>
              <a:t>Payroll Management</a:t>
            </a:r>
          </a:p>
          <a:p>
            <a:pPr marL="171450" indent="-171450" hangingPunct="0">
              <a:buFont typeface="Wingdings" panose="05000000000000000000" pitchFamily="2" charset="2"/>
              <a:buChar char="ü"/>
            </a:pPr>
            <a:r>
              <a:rPr lang="en-US" sz="1100" dirty="0">
                <a:solidFill>
                  <a:schemeClr val="tx1"/>
                </a:solidFill>
                <a:latin typeface="Calibri" panose="020F0502020204030204" pitchFamily="34" charset="0"/>
                <a:cs typeface="Calibri" panose="020F0502020204030204" pitchFamily="34" charset="0"/>
              </a:rPr>
              <a:t>Yearend Finalization</a:t>
            </a:r>
          </a:p>
          <a:p>
            <a:pPr marL="171450" indent="-171450" hangingPunct="0">
              <a:buFont typeface="Wingdings" panose="05000000000000000000" pitchFamily="2" charset="2"/>
              <a:buChar char="ü"/>
            </a:pPr>
            <a:r>
              <a:rPr lang="en-US" sz="1100" dirty="0">
                <a:solidFill>
                  <a:schemeClr val="tx1"/>
                </a:solidFill>
                <a:latin typeface="Calibri" panose="020F0502020204030204" pitchFamily="34" charset="0"/>
                <a:cs typeface="Calibri" panose="020F0502020204030204" pitchFamily="34" charset="0"/>
              </a:rPr>
              <a:t>Accounts Payable/Receivable</a:t>
            </a:r>
          </a:p>
          <a:p>
            <a:pPr marL="171450" indent="-171450" hangingPunct="0">
              <a:buFont typeface="Wingdings" panose="05000000000000000000" pitchFamily="2" charset="2"/>
              <a:buChar char="ü"/>
            </a:pPr>
            <a:r>
              <a:rPr lang="en-US" sz="1100" dirty="0">
                <a:solidFill>
                  <a:schemeClr val="tx1"/>
                </a:solidFill>
                <a:latin typeface="Calibri" panose="020F0502020204030204" pitchFamily="34" charset="0"/>
                <a:cs typeface="Calibri" panose="020F0502020204030204" pitchFamily="34" charset="0"/>
              </a:rPr>
              <a:t>Reconciliation of Various Taxes</a:t>
            </a:r>
            <a:endParaRPr lang="en-IN" sz="11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7241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524001" y="1"/>
            <a:ext cx="2200275" cy="675005"/>
            <a:chOff x="0" y="0"/>
            <a:chExt cx="2200275" cy="675005"/>
          </a:xfrm>
        </p:grpSpPr>
        <p:sp>
          <p:nvSpPr>
            <p:cNvPr id="3" name="object 3"/>
            <p:cNvSpPr/>
            <p:nvPr/>
          </p:nvSpPr>
          <p:spPr>
            <a:xfrm>
              <a:off x="0" y="0"/>
              <a:ext cx="2193925" cy="636905"/>
            </a:xfrm>
            <a:custGeom>
              <a:avLst/>
              <a:gdLst/>
              <a:ahLst/>
              <a:cxnLst/>
              <a:rect l="l" t="t" r="r" b="b"/>
              <a:pathLst>
                <a:path w="2193925" h="636905">
                  <a:moveTo>
                    <a:pt x="0" y="636651"/>
                  </a:moveTo>
                  <a:lnTo>
                    <a:pt x="2193925" y="636651"/>
                  </a:lnTo>
                  <a:lnTo>
                    <a:pt x="2193925" y="0"/>
                  </a:lnTo>
                  <a:lnTo>
                    <a:pt x="0" y="0"/>
                  </a:lnTo>
                  <a:lnTo>
                    <a:pt x="0" y="636651"/>
                  </a:lnTo>
                  <a:close/>
                </a:path>
              </a:pathLst>
            </a:custGeom>
            <a:solidFill>
              <a:srgbClr val="9E3611"/>
            </a:solidFill>
          </p:spPr>
          <p:txBody>
            <a:bodyPr wrap="square" lIns="0" tIns="0" rIns="0" bIns="0" rtlCol="0"/>
            <a:lstStyle/>
            <a:p>
              <a:endParaRPr/>
            </a:p>
          </p:txBody>
        </p:sp>
        <p:sp>
          <p:nvSpPr>
            <p:cNvPr id="4" name="object 4"/>
            <p:cNvSpPr/>
            <p:nvPr/>
          </p:nvSpPr>
          <p:spPr>
            <a:xfrm>
              <a:off x="2187575" y="0"/>
              <a:ext cx="12700" cy="675005"/>
            </a:xfrm>
            <a:custGeom>
              <a:avLst/>
              <a:gdLst/>
              <a:ahLst/>
              <a:cxnLst/>
              <a:rect l="l" t="t" r="r" b="b"/>
              <a:pathLst>
                <a:path w="12700" h="675005">
                  <a:moveTo>
                    <a:pt x="0" y="674751"/>
                  </a:moveTo>
                  <a:lnTo>
                    <a:pt x="12700" y="674751"/>
                  </a:lnTo>
                  <a:lnTo>
                    <a:pt x="12700" y="0"/>
                  </a:lnTo>
                  <a:lnTo>
                    <a:pt x="0" y="0"/>
                  </a:lnTo>
                  <a:lnTo>
                    <a:pt x="0" y="674751"/>
                  </a:lnTo>
                  <a:close/>
                </a:path>
              </a:pathLst>
            </a:custGeom>
            <a:solidFill>
              <a:srgbClr val="FFFFFF"/>
            </a:solidFill>
          </p:spPr>
          <p:txBody>
            <a:bodyPr wrap="square" lIns="0" tIns="0" rIns="0" bIns="0" rtlCol="0"/>
            <a:lstStyle/>
            <a:p>
              <a:endParaRPr/>
            </a:p>
          </p:txBody>
        </p:sp>
      </p:grpSp>
      <p:graphicFrame>
        <p:nvGraphicFramePr>
          <p:cNvPr id="5" name="object 5"/>
          <p:cNvGraphicFramePr>
            <a:graphicFrameLocks noGrp="1"/>
          </p:cNvGraphicFramePr>
          <p:nvPr>
            <p:extLst>
              <p:ext uri="{D42A27DB-BD31-4B8C-83A1-F6EECF244321}">
                <p14:modId xmlns:p14="http://schemas.microsoft.com/office/powerpoint/2010/main" val="190630929"/>
              </p:ext>
            </p:extLst>
          </p:nvPr>
        </p:nvGraphicFramePr>
        <p:xfrm>
          <a:off x="1524001" y="0"/>
          <a:ext cx="9143999" cy="587375"/>
        </p:xfrm>
        <a:graphic>
          <a:graphicData uri="http://schemas.openxmlformats.org/drawingml/2006/table">
            <a:tbl>
              <a:tblPr firstRow="1" bandRow="1">
                <a:tableStyleId>{2D5ABB26-0587-4C30-8999-92F81FD0307C}</a:tableStyleId>
              </a:tblPr>
              <a:tblGrid>
                <a:gridCol w="2193925">
                  <a:extLst>
                    <a:ext uri="{9D8B030D-6E8A-4147-A177-3AD203B41FA5}">
                      <a16:colId xmlns:a16="http://schemas.microsoft.com/office/drawing/2014/main" val="20000"/>
                    </a:ext>
                  </a:extLst>
                </a:gridCol>
                <a:gridCol w="2378075">
                  <a:extLst>
                    <a:ext uri="{9D8B030D-6E8A-4147-A177-3AD203B41FA5}">
                      <a16:colId xmlns:a16="http://schemas.microsoft.com/office/drawing/2014/main" val="20001"/>
                    </a:ext>
                  </a:extLst>
                </a:gridCol>
                <a:gridCol w="1751329">
                  <a:extLst>
                    <a:ext uri="{9D8B030D-6E8A-4147-A177-3AD203B41FA5}">
                      <a16:colId xmlns:a16="http://schemas.microsoft.com/office/drawing/2014/main" val="20002"/>
                    </a:ext>
                  </a:extLst>
                </a:gridCol>
                <a:gridCol w="2820670">
                  <a:extLst>
                    <a:ext uri="{9D8B030D-6E8A-4147-A177-3AD203B41FA5}">
                      <a16:colId xmlns:a16="http://schemas.microsoft.com/office/drawing/2014/main" val="20003"/>
                    </a:ext>
                  </a:extLst>
                </a:gridCol>
              </a:tblGrid>
              <a:tr h="525525">
                <a:tc>
                  <a:txBody>
                    <a:bodyPr/>
                    <a:lstStyle/>
                    <a:p>
                      <a:pPr marL="91440" marR="127000">
                        <a:lnSpc>
                          <a:spcPts val="2280"/>
                        </a:lnSpc>
                        <a:spcBef>
                          <a:spcPts val="25"/>
                        </a:spcBef>
                      </a:pPr>
                      <a:r>
                        <a:rPr lang="en-IN" sz="2000" b="1" i="1" dirty="0">
                          <a:solidFill>
                            <a:schemeClr val="bg1"/>
                          </a:solidFill>
                          <a:latin typeface="+mj-lt"/>
                          <a:cs typeface="Segoe UI"/>
                        </a:rPr>
                        <a:t>Audit And Assurance Services</a:t>
                      </a:r>
                      <a:endParaRPr sz="2000" dirty="0">
                        <a:solidFill>
                          <a:schemeClr val="bg1"/>
                        </a:solidFill>
                        <a:latin typeface="+mj-lt"/>
                        <a:cs typeface="Segoe UI"/>
                      </a:endParaRPr>
                    </a:p>
                  </a:txBody>
                  <a:tcPr marL="0" marR="0" marT="3175" marB="0">
                    <a:solidFill>
                      <a:srgbClr val="9E3611"/>
                    </a:solidFill>
                  </a:tcPr>
                </a:tc>
                <a:tc>
                  <a:txBody>
                    <a:bodyPr/>
                    <a:lstStyle/>
                    <a:p>
                      <a:pPr marL="91440">
                        <a:lnSpc>
                          <a:spcPct val="100000"/>
                        </a:lnSpc>
                        <a:spcBef>
                          <a:spcPts val="655"/>
                        </a:spcBef>
                      </a:pPr>
                      <a:r>
                        <a:rPr sz="2000" b="1" i="1" spc="-10" dirty="0">
                          <a:latin typeface="+mj-lt"/>
                          <a:cs typeface="Segoe UI"/>
                        </a:rPr>
                        <a:t>Outsourcing</a:t>
                      </a:r>
                      <a:endParaRPr sz="2000" dirty="0">
                        <a:latin typeface="+mj-lt"/>
                        <a:cs typeface="Segoe UI"/>
                      </a:endParaRPr>
                    </a:p>
                  </a:txBody>
                  <a:tcPr marL="0" marR="0" marT="83185" marB="0">
                    <a:lnR w="12700">
                      <a:solidFill>
                        <a:srgbClr val="FFFFFF"/>
                      </a:solidFill>
                      <a:prstDash val="solid"/>
                    </a:lnR>
                    <a:solidFill>
                      <a:srgbClr val="BEBEBE"/>
                    </a:solidFill>
                  </a:tcPr>
                </a:tc>
                <a:tc>
                  <a:txBody>
                    <a:bodyPr/>
                    <a:lstStyle/>
                    <a:p>
                      <a:pPr marL="92075">
                        <a:lnSpc>
                          <a:spcPct val="100000"/>
                        </a:lnSpc>
                        <a:spcBef>
                          <a:spcPts val="655"/>
                        </a:spcBef>
                      </a:pPr>
                      <a:r>
                        <a:rPr sz="2000" b="1" i="1" spc="-25" dirty="0">
                          <a:latin typeface="+mj-lt"/>
                          <a:cs typeface="Segoe UI"/>
                        </a:rPr>
                        <a:t>Tax</a:t>
                      </a:r>
                      <a:endParaRPr sz="2000" dirty="0">
                        <a:latin typeface="+mj-lt"/>
                        <a:cs typeface="Segoe UI"/>
                      </a:endParaRPr>
                    </a:p>
                  </a:txBody>
                  <a:tcPr marL="0" marR="0" marT="83185" marB="0">
                    <a:lnL w="12700">
                      <a:solidFill>
                        <a:srgbClr val="FFFFFF"/>
                      </a:solidFill>
                      <a:prstDash val="solid"/>
                    </a:lnL>
                    <a:lnR w="12700">
                      <a:solidFill>
                        <a:srgbClr val="FFFFFF"/>
                      </a:solidFill>
                      <a:prstDash val="solid"/>
                    </a:lnR>
                    <a:solidFill>
                      <a:srgbClr val="BEBEBE"/>
                    </a:solidFill>
                  </a:tcPr>
                </a:tc>
                <a:tc>
                  <a:txBody>
                    <a:bodyPr/>
                    <a:lstStyle/>
                    <a:p>
                      <a:pPr marL="92075">
                        <a:lnSpc>
                          <a:spcPct val="100000"/>
                        </a:lnSpc>
                        <a:spcBef>
                          <a:spcPts val="655"/>
                        </a:spcBef>
                      </a:pPr>
                      <a:r>
                        <a:rPr sz="2000" b="1" i="1" spc="-10" dirty="0">
                          <a:latin typeface="+mj-lt"/>
                          <a:cs typeface="Segoe UI"/>
                        </a:rPr>
                        <a:t>Regulatory</a:t>
                      </a:r>
                      <a:endParaRPr sz="2000" dirty="0">
                        <a:latin typeface="+mj-lt"/>
                        <a:cs typeface="Segoe UI"/>
                      </a:endParaRPr>
                    </a:p>
                  </a:txBody>
                  <a:tcPr marL="0" marR="0" marT="83185" marB="0">
                    <a:lnL w="12700">
                      <a:solidFill>
                        <a:srgbClr val="FFFFFF"/>
                      </a:solidFill>
                      <a:prstDash val="solid"/>
                    </a:lnL>
                    <a:solidFill>
                      <a:srgbClr val="BEBEBE"/>
                    </a:solidFill>
                  </a:tcPr>
                </a:tc>
                <a:extLst>
                  <a:ext uri="{0D108BD9-81ED-4DB2-BD59-A6C34878D82A}">
                    <a16:rowId xmlns:a16="http://schemas.microsoft.com/office/drawing/2014/main" val="10000"/>
                  </a:ext>
                </a:extLst>
              </a:tr>
            </a:tbl>
          </a:graphicData>
        </a:graphic>
      </p:graphicFrame>
      <p:graphicFrame>
        <p:nvGraphicFramePr>
          <p:cNvPr id="6" name="object 6"/>
          <p:cNvGraphicFramePr>
            <a:graphicFrameLocks noGrp="1"/>
          </p:cNvGraphicFramePr>
          <p:nvPr>
            <p:extLst>
              <p:ext uri="{D42A27DB-BD31-4B8C-83A1-F6EECF244321}">
                <p14:modId xmlns:p14="http://schemas.microsoft.com/office/powerpoint/2010/main" val="226121176"/>
              </p:ext>
            </p:extLst>
          </p:nvPr>
        </p:nvGraphicFramePr>
        <p:xfrm>
          <a:off x="1749425" y="758825"/>
          <a:ext cx="8839200" cy="5539740"/>
        </p:xfrm>
        <a:graphic>
          <a:graphicData uri="http://schemas.openxmlformats.org/drawingml/2006/table">
            <a:tbl>
              <a:tblPr firstRow="1" bandRow="1">
                <a:tableStyleId>{2D5ABB26-0587-4C30-8999-92F81FD0307C}</a:tableStyleId>
              </a:tblPr>
              <a:tblGrid>
                <a:gridCol w="1378585">
                  <a:extLst>
                    <a:ext uri="{9D8B030D-6E8A-4147-A177-3AD203B41FA5}">
                      <a16:colId xmlns:a16="http://schemas.microsoft.com/office/drawing/2014/main" val="20000"/>
                    </a:ext>
                  </a:extLst>
                </a:gridCol>
                <a:gridCol w="7460615">
                  <a:extLst>
                    <a:ext uri="{9D8B030D-6E8A-4147-A177-3AD203B41FA5}">
                      <a16:colId xmlns:a16="http://schemas.microsoft.com/office/drawing/2014/main" val="20001"/>
                    </a:ext>
                  </a:extLst>
                </a:gridCol>
              </a:tblGrid>
              <a:tr h="1715770">
                <a:tc>
                  <a:txBody>
                    <a:bodyPr/>
                    <a:lstStyle/>
                    <a:p>
                      <a:pPr>
                        <a:lnSpc>
                          <a:spcPct val="100000"/>
                        </a:lnSpc>
                      </a:pPr>
                      <a:endParaRPr sz="1500">
                        <a:latin typeface="Times New Roman"/>
                        <a:cs typeface="Times New Roman"/>
                      </a:endParaRPr>
                    </a:p>
                    <a:p>
                      <a:pPr marL="100330" marR="133985">
                        <a:lnSpc>
                          <a:spcPct val="100000"/>
                        </a:lnSpc>
                      </a:pPr>
                      <a:r>
                        <a:rPr sz="1400" b="1" dirty="0">
                          <a:solidFill>
                            <a:srgbClr val="990000"/>
                          </a:solidFill>
                          <a:latin typeface="Times New Roman"/>
                          <a:cs typeface="Times New Roman"/>
                        </a:rPr>
                        <a:t>Indian</a:t>
                      </a:r>
                      <a:r>
                        <a:rPr sz="1400" b="1" spc="-50" dirty="0">
                          <a:solidFill>
                            <a:srgbClr val="990000"/>
                          </a:solidFill>
                          <a:latin typeface="Times New Roman"/>
                          <a:cs typeface="Times New Roman"/>
                        </a:rPr>
                        <a:t> </a:t>
                      </a:r>
                      <a:r>
                        <a:rPr sz="1400" b="1" dirty="0">
                          <a:solidFill>
                            <a:srgbClr val="990000"/>
                          </a:solidFill>
                          <a:latin typeface="Times New Roman"/>
                          <a:cs typeface="Times New Roman"/>
                        </a:rPr>
                        <a:t>GAAP</a:t>
                      </a:r>
                      <a:r>
                        <a:rPr sz="1400" b="1" spc="-85" dirty="0">
                          <a:solidFill>
                            <a:srgbClr val="990000"/>
                          </a:solidFill>
                          <a:latin typeface="Times New Roman"/>
                          <a:cs typeface="Times New Roman"/>
                        </a:rPr>
                        <a:t> </a:t>
                      </a:r>
                      <a:r>
                        <a:rPr sz="1400" b="1" spc="-50" dirty="0">
                          <a:solidFill>
                            <a:srgbClr val="990000"/>
                          </a:solidFill>
                          <a:latin typeface="Times New Roman"/>
                          <a:cs typeface="Times New Roman"/>
                        </a:rPr>
                        <a:t>/ </a:t>
                      </a:r>
                      <a:r>
                        <a:rPr sz="1400" b="1" spc="-10" dirty="0">
                          <a:solidFill>
                            <a:srgbClr val="990000"/>
                          </a:solidFill>
                          <a:latin typeface="Times New Roman"/>
                          <a:cs typeface="Times New Roman"/>
                        </a:rPr>
                        <a:t>IND</a:t>
                      </a:r>
                      <a:r>
                        <a:rPr sz="1400" b="1" spc="-90" dirty="0">
                          <a:solidFill>
                            <a:srgbClr val="990000"/>
                          </a:solidFill>
                          <a:latin typeface="Times New Roman"/>
                          <a:cs typeface="Times New Roman"/>
                        </a:rPr>
                        <a:t> </a:t>
                      </a:r>
                      <a:r>
                        <a:rPr sz="1400" b="1" dirty="0">
                          <a:solidFill>
                            <a:srgbClr val="990000"/>
                          </a:solidFill>
                          <a:latin typeface="Times New Roman"/>
                          <a:cs typeface="Times New Roman"/>
                        </a:rPr>
                        <a:t>AS</a:t>
                      </a:r>
                      <a:r>
                        <a:rPr sz="1400" b="1" spc="10" dirty="0">
                          <a:solidFill>
                            <a:srgbClr val="990000"/>
                          </a:solidFill>
                          <a:latin typeface="Times New Roman"/>
                          <a:cs typeface="Times New Roman"/>
                        </a:rPr>
                        <a:t> </a:t>
                      </a:r>
                      <a:r>
                        <a:rPr sz="1400" b="1" spc="-50" dirty="0">
                          <a:solidFill>
                            <a:srgbClr val="990000"/>
                          </a:solidFill>
                          <a:latin typeface="Times New Roman"/>
                          <a:cs typeface="Times New Roman"/>
                        </a:rPr>
                        <a:t>/</a:t>
                      </a:r>
                      <a:endParaRPr sz="1400">
                        <a:latin typeface="Times New Roman"/>
                        <a:cs typeface="Times New Roman"/>
                      </a:endParaRPr>
                    </a:p>
                    <a:p>
                      <a:pPr marL="100330">
                        <a:lnSpc>
                          <a:spcPct val="100000"/>
                        </a:lnSpc>
                      </a:pPr>
                      <a:r>
                        <a:rPr sz="1400" b="1" dirty="0">
                          <a:solidFill>
                            <a:srgbClr val="990000"/>
                          </a:solidFill>
                          <a:latin typeface="Times New Roman"/>
                          <a:cs typeface="Times New Roman"/>
                        </a:rPr>
                        <a:t>Statutory</a:t>
                      </a:r>
                      <a:r>
                        <a:rPr sz="1400" b="1" spc="-65" dirty="0">
                          <a:solidFill>
                            <a:srgbClr val="990000"/>
                          </a:solidFill>
                          <a:latin typeface="Times New Roman"/>
                          <a:cs typeface="Times New Roman"/>
                        </a:rPr>
                        <a:t> </a:t>
                      </a:r>
                      <a:r>
                        <a:rPr sz="1400" b="1" spc="-10" dirty="0">
                          <a:solidFill>
                            <a:srgbClr val="990000"/>
                          </a:solidFill>
                          <a:latin typeface="Times New Roman"/>
                          <a:cs typeface="Times New Roman"/>
                        </a:rPr>
                        <a:t>audit</a:t>
                      </a:r>
                      <a:endParaRPr sz="14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550" dirty="0">
                        <a:latin typeface="Times New Roman"/>
                        <a:cs typeface="Times New Roman"/>
                      </a:endParaRPr>
                    </a:p>
                    <a:p>
                      <a:pPr marL="358775" indent="-166370">
                        <a:lnSpc>
                          <a:spcPct val="100000"/>
                        </a:lnSpc>
                        <a:buFont typeface="MS PGothic"/>
                        <a:buChar char="►"/>
                        <a:tabLst>
                          <a:tab pos="358775" algn="l"/>
                        </a:tabLst>
                      </a:pPr>
                      <a:r>
                        <a:rPr sz="2100" baseline="1984" dirty="0">
                          <a:latin typeface="Times New Roman"/>
                          <a:cs typeface="Times New Roman"/>
                        </a:rPr>
                        <a:t>Statutory</a:t>
                      </a:r>
                      <a:r>
                        <a:rPr sz="2100" spc="-44" baseline="1984" dirty="0">
                          <a:latin typeface="Times New Roman"/>
                          <a:cs typeface="Times New Roman"/>
                        </a:rPr>
                        <a:t> </a:t>
                      </a:r>
                      <a:r>
                        <a:rPr sz="2100" baseline="1984" dirty="0">
                          <a:latin typeface="Times New Roman"/>
                          <a:cs typeface="Times New Roman"/>
                        </a:rPr>
                        <a:t>audit</a:t>
                      </a:r>
                      <a:r>
                        <a:rPr sz="2100" spc="-44" baseline="1984" dirty="0">
                          <a:latin typeface="Times New Roman"/>
                          <a:cs typeface="Times New Roman"/>
                        </a:rPr>
                        <a:t> </a:t>
                      </a:r>
                      <a:r>
                        <a:rPr sz="2100" baseline="1984" dirty="0">
                          <a:latin typeface="Times New Roman"/>
                          <a:cs typeface="Times New Roman"/>
                        </a:rPr>
                        <a:t>as</a:t>
                      </a:r>
                      <a:r>
                        <a:rPr sz="2100" spc="-7" baseline="1984" dirty="0">
                          <a:latin typeface="Times New Roman"/>
                          <a:cs typeface="Times New Roman"/>
                        </a:rPr>
                        <a:t> </a:t>
                      </a:r>
                      <a:r>
                        <a:rPr sz="2100" baseline="1984" dirty="0">
                          <a:latin typeface="Times New Roman"/>
                          <a:cs typeface="Times New Roman"/>
                        </a:rPr>
                        <a:t>per</a:t>
                      </a:r>
                      <a:r>
                        <a:rPr sz="2100" spc="-22" baseline="1984" dirty="0">
                          <a:latin typeface="Times New Roman"/>
                          <a:cs typeface="Times New Roman"/>
                        </a:rPr>
                        <a:t> </a:t>
                      </a:r>
                      <a:r>
                        <a:rPr sz="2100" baseline="1984" dirty="0">
                          <a:latin typeface="Times New Roman"/>
                          <a:cs typeface="Times New Roman"/>
                        </a:rPr>
                        <a:t>Indian</a:t>
                      </a:r>
                      <a:r>
                        <a:rPr sz="2100" spc="-37" baseline="1984" dirty="0">
                          <a:latin typeface="Times New Roman"/>
                          <a:cs typeface="Times New Roman"/>
                        </a:rPr>
                        <a:t> </a:t>
                      </a:r>
                      <a:r>
                        <a:rPr sz="2100" spc="-30" baseline="1984" dirty="0">
                          <a:latin typeface="Times New Roman"/>
                          <a:cs typeface="Times New Roman"/>
                        </a:rPr>
                        <a:t>GAAP;</a:t>
                      </a:r>
                      <a:endParaRPr sz="2100" baseline="1984" dirty="0">
                        <a:latin typeface="Times New Roman"/>
                        <a:cs typeface="Times New Roman"/>
                      </a:endParaRPr>
                    </a:p>
                    <a:p>
                      <a:pPr marL="311150" indent="-119380">
                        <a:lnSpc>
                          <a:spcPct val="100000"/>
                        </a:lnSpc>
                        <a:buFont typeface="MS PGothic"/>
                        <a:buChar char="►"/>
                        <a:tabLst>
                          <a:tab pos="311785" algn="l"/>
                        </a:tabLst>
                      </a:pPr>
                      <a:r>
                        <a:rPr sz="2100" spc="-15" baseline="1984" dirty="0">
                          <a:latin typeface="Times New Roman"/>
                          <a:cs typeface="Times New Roman"/>
                        </a:rPr>
                        <a:t>Transition</a:t>
                      </a:r>
                      <a:r>
                        <a:rPr sz="2100" spc="-67" baseline="1984" dirty="0">
                          <a:latin typeface="Times New Roman"/>
                          <a:cs typeface="Times New Roman"/>
                        </a:rPr>
                        <a:t> </a:t>
                      </a:r>
                      <a:r>
                        <a:rPr sz="2100" baseline="1984" dirty="0">
                          <a:latin typeface="Times New Roman"/>
                          <a:cs typeface="Times New Roman"/>
                        </a:rPr>
                        <a:t>from</a:t>
                      </a:r>
                      <a:r>
                        <a:rPr sz="2100" spc="-7" baseline="1984" dirty="0">
                          <a:latin typeface="Times New Roman"/>
                          <a:cs typeface="Times New Roman"/>
                        </a:rPr>
                        <a:t> </a:t>
                      </a:r>
                      <a:r>
                        <a:rPr sz="2100" baseline="1984" dirty="0">
                          <a:latin typeface="Times New Roman"/>
                          <a:cs typeface="Times New Roman"/>
                        </a:rPr>
                        <a:t>IGAAP</a:t>
                      </a:r>
                      <a:r>
                        <a:rPr sz="2100" spc="-75" baseline="1984" dirty="0">
                          <a:latin typeface="Times New Roman"/>
                          <a:cs typeface="Times New Roman"/>
                        </a:rPr>
                        <a:t> </a:t>
                      </a:r>
                      <a:r>
                        <a:rPr sz="2100" baseline="1984" dirty="0">
                          <a:latin typeface="Times New Roman"/>
                          <a:cs typeface="Times New Roman"/>
                        </a:rPr>
                        <a:t>to</a:t>
                      </a:r>
                      <a:r>
                        <a:rPr sz="2100" spc="-15" baseline="1984" dirty="0">
                          <a:latin typeface="Times New Roman"/>
                          <a:cs typeface="Times New Roman"/>
                        </a:rPr>
                        <a:t> IND</a:t>
                      </a:r>
                      <a:r>
                        <a:rPr sz="2100" spc="-104" baseline="1984" dirty="0">
                          <a:latin typeface="Times New Roman"/>
                          <a:cs typeface="Times New Roman"/>
                        </a:rPr>
                        <a:t> </a:t>
                      </a:r>
                      <a:r>
                        <a:rPr sz="2100" spc="-37" baseline="1984" dirty="0">
                          <a:latin typeface="Times New Roman"/>
                          <a:cs typeface="Times New Roman"/>
                        </a:rPr>
                        <a:t>AS;</a:t>
                      </a:r>
                      <a:endParaRPr sz="2100" baseline="1984" dirty="0">
                        <a:latin typeface="Times New Roman"/>
                        <a:cs typeface="Times New Roman"/>
                      </a:endParaRPr>
                    </a:p>
                    <a:p>
                      <a:pPr marL="305435" indent="-113030">
                        <a:lnSpc>
                          <a:spcPct val="100000"/>
                        </a:lnSpc>
                        <a:buFont typeface="MS PGothic"/>
                        <a:buChar char="►"/>
                        <a:tabLst>
                          <a:tab pos="305435" algn="l"/>
                        </a:tabLst>
                      </a:pPr>
                      <a:r>
                        <a:rPr sz="2100" baseline="1984" dirty="0">
                          <a:latin typeface="Times New Roman"/>
                          <a:cs typeface="Times New Roman"/>
                        </a:rPr>
                        <a:t>Accounting</a:t>
                      </a:r>
                      <a:r>
                        <a:rPr sz="2100" spc="-44" baseline="1984" dirty="0">
                          <a:latin typeface="Times New Roman"/>
                          <a:cs typeface="Times New Roman"/>
                        </a:rPr>
                        <a:t> </a:t>
                      </a:r>
                      <a:r>
                        <a:rPr sz="2100" baseline="1984" dirty="0">
                          <a:latin typeface="Times New Roman"/>
                          <a:cs typeface="Times New Roman"/>
                        </a:rPr>
                        <a:t>of</a:t>
                      </a:r>
                      <a:r>
                        <a:rPr sz="2100" spc="-30" baseline="1984" dirty="0">
                          <a:latin typeface="Times New Roman"/>
                          <a:cs typeface="Times New Roman"/>
                        </a:rPr>
                        <a:t> </a:t>
                      </a:r>
                      <a:r>
                        <a:rPr sz="2100" baseline="1984" dirty="0">
                          <a:latin typeface="Times New Roman"/>
                          <a:cs typeface="Times New Roman"/>
                        </a:rPr>
                        <a:t>financial</a:t>
                      </a:r>
                      <a:r>
                        <a:rPr sz="2100" spc="-60" baseline="1984" dirty="0">
                          <a:latin typeface="Times New Roman"/>
                          <a:cs typeface="Times New Roman"/>
                        </a:rPr>
                        <a:t> </a:t>
                      </a:r>
                      <a:r>
                        <a:rPr sz="2100" baseline="1984" dirty="0">
                          <a:latin typeface="Times New Roman"/>
                          <a:cs typeface="Times New Roman"/>
                        </a:rPr>
                        <a:t>transactions</a:t>
                      </a:r>
                      <a:r>
                        <a:rPr sz="2100" spc="-37" baseline="1984" dirty="0">
                          <a:latin typeface="Times New Roman"/>
                          <a:cs typeface="Times New Roman"/>
                        </a:rPr>
                        <a:t> </a:t>
                      </a:r>
                      <a:r>
                        <a:rPr sz="2100" baseline="1984" dirty="0">
                          <a:latin typeface="Times New Roman"/>
                          <a:cs typeface="Times New Roman"/>
                        </a:rPr>
                        <a:t>and</a:t>
                      </a:r>
                      <a:r>
                        <a:rPr sz="2100" spc="-22" baseline="1984" dirty="0">
                          <a:latin typeface="Times New Roman"/>
                          <a:cs typeface="Times New Roman"/>
                        </a:rPr>
                        <a:t> </a:t>
                      </a:r>
                      <a:r>
                        <a:rPr sz="2100" baseline="1984" dirty="0">
                          <a:latin typeface="Times New Roman"/>
                          <a:cs typeface="Times New Roman"/>
                        </a:rPr>
                        <a:t>providing</a:t>
                      </a:r>
                      <a:r>
                        <a:rPr sz="2100" spc="-60" baseline="1984" dirty="0">
                          <a:latin typeface="Times New Roman"/>
                          <a:cs typeface="Times New Roman"/>
                        </a:rPr>
                        <a:t> </a:t>
                      </a:r>
                      <a:r>
                        <a:rPr sz="2100" spc="-15" baseline="1984" dirty="0">
                          <a:latin typeface="Times New Roman"/>
                          <a:cs typeface="Times New Roman"/>
                        </a:rPr>
                        <a:t>MIS.;</a:t>
                      </a:r>
                      <a:endParaRPr sz="2100" baseline="1984" dirty="0">
                        <a:latin typeface="Times New Roman"/>
                        <a:cs typeface="Times New Roman"/>
                      </a:endParaRPr>
                    </a:p>
                    <a:p>
                      <a:pPr marL="311150" indent="-119380">
                        <a:lnSpc>
                          <a:spcPct val="100000"/>
                        </a:lnSpc>
                        <a:buFont typeface="MS PGothic"/>
                        <a:buChar char="►"/>
                        <a:tabLst>
                          <a:tab pos="311785" algn="l"/>
                        </a:tabLst>
                      </a:pPr>
                      <a:r>
                        <a:rPr sz="2100" baseline="1984" dirty="0">
                          <a:latin typeface="Times New Roman"/>
                          <a:cs typeface="Times New Roman"/>
                        </a:rPr>
                        <a:t>Transaction</a:t>
                      </a:r>
                      <a:r>
                        <a:rPr sz="2100" spc="-75" baseline="1984" dirty="0">
                          <a:latin typeface="Times New Roman"/>
                          <a:cs typeface="Times New Roman"/>
                        </a:rPr>
                        <a:t> </a:t>
                      </a:r>
                      <a:r>
                        <a:rPr sz="2100" baseline="1984" dirty="0">
                          <a:latin typeface="Times New Roman"/>
                          <a:cs typeface="Times New Roman"/>
                        </a:rPr>
                        <a:t>and</a:t>
                      </a:r>
                      <a:r>
                        <a:rPr sz="2100" spc="-22" baseline="1984" dirty="0">
                          <a:latin typeface="Times New Roman"/>
                          <a:cs typeface="Times New Roman"/>
                        </a:rPr>
                        <a:t> </a:t>
                      </a:r>
                      <a:r>
                        <a:rPr sz="2100" baseline="1984" dirty="0">
                          <a:latin typeface="Times New Roman"/>
                          <a:cs typeface="Times New Roman"/>
                        </a:rPr>
                        <a:t>Process</a:t>
                      </a:r>
                      <a:r>
                        <a:rPr sz="2100" spc="-22" baseline="1984" dirty="0">
                          <a:latin typeface="Times New Roman"/>
                          <a:cs typeface="Times New Roman"/>
                        </a:rPr>
                        <a:t> </a:t>
                      </a:r>
                      <a:r>
                        <a:rPr sz="2100" baseline="1984" dirty="0">
                          <a:latin typeface="Times New Roman"/>
                          <a:cs typeface="Times New Roman"/>
                        </a:rPr>
                        <a:t>audit</a:t>
                      </a:r>
                      <a:r>
                        <a:rPr sz="2100" spc="-44" baseline="1984" dirty="0">
                          <a:latin typeface="Times New Roman"/>
                          <a:cs typeface="Times New Roman"/>
                        </a:rPr>
                        <a:t> </a:t>
                      </a:r>
                      <a:r>
                        <a:rPr sz="2100" baseline="1984" dirty="0">
                          <a:latin typeface="Times New Roman"/>
                          <a:cs typeface="Times New Roman"/>
                        </a:rPr>
                        <a:t>forming</a:t>
                      </a:r>
                      <a:r>
                        <a:rPr sz="2100" spc="-30" baseline="1984" dirty="0">
                          <a:latin typeface="Times New Roman"/>
                          <a:cs typeface="Times New Roman"/>
                        </a:rPr>
                        <a:t> </a:t>
                      </a:r>
                      <a:r>
                        <a:rPr sz="2100" baseline="1984" dirty="0">
                          <a:latin typeface="Times New Roman"/>
                          <a:cs typeface="Times New Roman"/>
                        </a:rPr>
                        <a:t>the</a:t>
                      </a:r>
                      <a:r>
                        <a:rPr sz="2100" spc="-30" baseline="1984" dirty="0">
                          <a:latin typeface="Times New Roman"/>
                          <a:cs typeface="Times New Roman"/>
                        </a:rPr>
                        <a:t> </a:t>
                      </a:r>
                      <a:r>
                        <a:rPr sz="2100" baseline="1984" dirty="0">
                          <a:latin typeface="Times New Roman"/>
                          <a:cs typeface="Times New Roman"/>
                        </a:rPr>
                        <a:t>part</a:t>
                      </a:r>
                      <a:r>
                        <a:rPr sz="2100" spc="-22" baseline="1984" dirty="0">
                          <a:latin typeface="Times New Roman"/>
                          <a:cs typeface="Times New Roman"/>
                        </a:rPr>
                        <a:t> </a:t>
                      </a:r>
                      <a:r>
                        <a:rPr sz="2100" baseline="1984" dirty="0">
                          <a:latin typeface="Times New Roman"/>
                          <a:cs typeface="Times New Roman"/>
                        </a:rPr>
                        <a:t>of</a:t>
                      </a:r>
                      <a:r>
                        <a:rPr sz="2100" spc="-30" baseline="1984" dirty="0">
                          <a:latin typeface="Times New Roman"/>
                          <a:cs typeface="Times New Roman"/>
                        </a:rPr>
                        <a:t> </a:t>
                      </a:r>
                      <a:r>
                        <a:rPr sz="2100" baseline="1984" dirty="0">
                          <a:latin typeface="Times New Roman"/>
                          <a:cs typeface="Times New Roman"/>
                        </a:rPr>
                        <a:t>risk</a:t>
                      </a:r>
                      <a:r>
                        <a:rPr sz="2100" spc="-37" baseline="1984" dirty="0">
                          <a:latin typeface="Times New Roman"/>
                          <a:cs typeface="Times New Roman"/>
                        </a:rPr>
                        <a:t> </a:t>
                      </a:r>
                      <a:r>
                        <a:rPr sz="2100" baseline="1984" dirty="0">
                          <a:latin typeface="Times New Roman"/>
                          <a:cs typeface="Times New Roman"/>
                        </a:rPr>
                        <a:t>advisory</a:t>
                      </a:r>
                      <a:r>
                        <a:rPr sz="2100" spc="-60" baseline="1984" dirty="0">
                          <a:latin typeface="Times New Roman"/>
                          <a:cs typeface="Times New Roman"/>
                        </a:rPr>
                        <a:t> </a:t>
                      </a:r>
                      <a:r>
                        <a:rPr sz="2100" spc="-15" baseline="1984" dirty="0">
                          <a:latin typeface="Times New Roman"/>
                          <a:cs typeface="Times New Roman"/>
                        </a:rPr>
                        <a:t>services.;</a:t>
                      </a:r>
                      <a:endParaRPr sz="2100" baseline="1984" dirty="0">
                        <a:latin typeface="Times New Roman"/>
                        <a:cs typeface="Times New Roman"/>
                      </a:endParaRPr>
                    </a:p>
                    <a:p>
                      <a:pPr marL="314325" indent="-122555">
                        <a:lnSpc>
                          <a:spcPct val="100000"/>
                        </a:lnSpc>
                        <a:buFont typeface="MS PGothic"/>
                        <a:buChar char="►"/>
                        <a:tabLst>
                          <a:tab pos="314960" algn="l"/>
                        </a:tabLst>
                      </a:pPr>
                      <a:r>
                        <a:rPr sz="2100" baseline="1984" dirty="0">
                          <a:latin typeface="Times New Roman"/>
                          <a:cs typeface="Times New Roman"/>
                        </a:rPr>
                        <a:t>Opinion</a:t>
                      </a:r>
                      <a:r>
                        <a:rPr sz="2100" spc="-15" baseline="1984" dirty="0">
                          <a:latin typeface="Times New Roman"/>
                          <a:cs typeface="Times New Roman"/>
                        </a:rPr>
                        <a:t> </a:t>
                      </a:r>
                      <a:r>
                        <a:rPr sz="2100" baseline="1984" dirty="0">
                          <a:latin typeface="Times New Roman"/>
                          <a:cs typeface="Times New Roman"/>
                        </a:rPr>
                        <a:t>on</a:t>
                      </a:r>
                      <a:r>
                        <a:rPr sz="2100" spc="-67" baseline="1984" dirty="0">
                          <a:latin typeface="Times New Roman"/>
                          <a:cs typeface="Times New Roman"/>
                        </a:rPr>
                        <a:t> </a:t>
                      </a:r>
                      <a:r>
                        <a:rPr sz="2100" baseline="1984" dirty="0">
                          <a:latin typeface="Times New Roman"/>
                          <a:cs typeface="Times New Roman"/>
                        </a:rPr>
                        <a:t>financial</a:t>
                      </a:r>
                      <a:r>
                        <a:rPr sz="2100" spc="-44" baseline="1984" dirty="0">
                          <a:latin typeface="Times New Roman"/>
                          <a:cs typeface="Times New Roman"/>
                        </a:rPr>
                        <a:t> </a:t>
                      </a:r>
                      <a:r>
                        <a:rPr sz="2100" baseline="1984" dirty="0">
                          <a:latin typeface="Times New Roman"/>
                          <a:cs typeface="Times New Roman"/>
                        </a:rPr>
                        <a:t>statements under</a:t>
                      </a:r>
                      <a:r>
                        <a:rPr sz="2100" spc="-37" baseline="1984" dirty="0">
                          <a:latin typeface="Times New Roman"/>
                          <a:cs typeface="Times New Roman"/>
                        </a:rPr>
                        <a:t> </a:t>
                      </a:r>
                      <a:r>
                        <a:rPr sz="2100" baseline="1984" dirty="0">
                          <a:latin typeface="Times New Roman"/>
                          <a:cs typeface="Times New Roman"/>
                        </a:rPr>
                        <a:t>Indian</a:t>
                      </a:r>
                      <a:r>
                        <a:rPr sz="2100" spc="-44" baseline="1984" dirty="0">
                          <a:latin typeface="Times New Roman"/>
                          <a:cs typeface="Times New Roman"/>
                        </a:rPr>
                        <a:t> </a:t>
                      </a:r>
                      <a:r>
                        <a:rPr sz="2100" baseline="1984" dirty="0">
                          <a:latin typeface="Times New Roman"/>
                          <a:cs typeface="Times New Roman"/>
                        </a:rPr>
                        <a:t>GAAP</a:t>
                      </a:r>
                      <a:r>
                        <a:rPr sz="2100" spc="-82" baseline="1984" dirty="0">
                          <a:latin typeface="Times New Roman"/>
                          <a:cs typeface="Times New Roman"/>
                        </a:rPr>
                        <a:t> </a:t>
                      </a:r>
                      <a:r>
                        <a:rPr sz="2100" baseline="1984" dirty="0">
                          <a:latin typeface="Times New Roman"/>
                          <a:cs typeface="Times New Roman"/>
                        </a:rPr>
                        <a:t>/ </a:t>
                      </a:r>
                      <a:r>
                        <a:rPr sz="2100" spc="-15" baseline="1984" dirty="0">
                          <a:latin typeface="Times New Roman"/>
                          <a:cs typeface="Times New Roman"/>
                        </a:rPr>
                        <a:t>IND</a:t>
                      </a:r>
                      <a:r>
                        <a:rPr sz="2100" spc="-120" baseline="1984" dirty="0">
                          <a:latin typeface="Times New Roman"/>
                          <a:cs typeface="Times New Roman"/>
                        </a:rPr>
                        <a:t> </a:t>
                      </a:r>
                      <a:r>
                        <a:rPr sz="2100" spc="-37" baseline="1984" dirty="0">
                          <a:latin typeface="Times New Roman"/>
                          <a:cs typeface="Times New Roman"/>
                        </a:rPr>
                        <a:t>AS;</a:t>
                      </a:r>
                      <a:endParaRPr sz="2100" baseline="1984" dirty="0">
                        <a:latin typeface="Times New Roman"/>
                        <a:cs typeface="Times New Roman"/>
                      </a:endParaRPr>
                    </a:p>
                    <a:p>
                      <a:pPr marL="314325" indent="-122555">
                        <a:lnSpc>
                          <a:spcPct val="100000"/>
                        </a:lnSpc>
                        <a:buFont typeface="MS PGothic"/>
                        <a:buChar char="►"/>
                        <a:tabLst>
                          <a:tab pos="314960" algn="l"/>
                        </a:tabLst>
                      </a:pPr>
                      <a:r>
                        <a:rPr sz="2100" baseline="1984" dirty="0">
                          <a:latin typeface="Times New Roman"/>
                          <a:cs typeface="Times New Roman"/>
                        </a:rPr>
                        <a:t>Issuing</a:t>
                      </a:r>
                      <a:r>
                        <a:rPr sz="2100" spc="-60" baseline="1984" dirty="0">
                          <a:latin typeface="Times New Roman"/>
                          <a:cs typeface="Times New Roman"/>
                        </a:rPr>
                        <a:t> </a:t>
                      </a:r>
                      <a:r>
                        <a:rPr sz="2100" baseline="1984" dirty="0">
                          <a:latin typeface="Times New Roman"/>
                          <a:cs typeface="Times New Roman"/>
                        </a:rPr>
                        <a:t>opinion</a:t>
                      </a:r>
                      <a:r>
                        <a:rPr sz="2100" spc="-67" baseline="1984" dirty="0">
                          <a:latin typeface="Times New Roman"/>
                          <a:cs typeface="Times New Roman"/>
                        </a:rPr>
                        <a:t> </a:t>
                      </a:r>
                      <a:r>
                        <a:rPr sz="2100" baseline="1984" dirty="0">
                          <a:latin typeface="Times New Roman"/>
                          <a:cs typeface="Times New Roman"/>
                        </a:rPr>
                        <a:t>/</a:t>
                      </a:r>
                      <a:r>
                        <a:rPr sz="2100" spc="-7" baseline="1984" dirty="0">
                          <a:latin typeface="Times New Roman"/>
                          <a:cs typeface="Times New Roman"/>
                        </a:rPr>
                        <a:t> </a:t>
                      </a:r>
                      <a:r>
                        <a:rPr sz="2100" baseline="1984" dirty="0">
                          <a:latin typeface="Times New Roman"/>
                          <a:cs typeface="Times New Roman"/>
                        </a:rPr>
                        <a:t>guidance</a:t>
                      </a:r>
                      <a:r>
                        <a:rPr sz="2100" spc="-30" baseline="1984" dirty="0">
                          <a:latin typeface="Times New Roman"/>
                          <a:cs typeface="Times New Roman"/>
                        </a:rPr>
                        <a:t> </a:t>
                      </a:r>
                      <a:r>
                        <a:rPr sz="2100" baseline="1984" dirty="0">
                          <a:latin typeface="Times New Roman"/>
                          <a:cs typeface="Times New Roman"/>
                        </a:rPr>
                        <a:t>on</a:t>
                      </a:r>
                      <a:r>
                        <a:rPr sz="2100" spc="-30" baseline="1984" dirty="0">
                          <a:latin typeface="Times New Roman"/>
                          <a:cs typeface="Times New Roman"/>
                        </a:rPr>
                        <a:t> </a:t>
                      </a:r>
                      <a:r>
                        <a:rPr sz="2100" baseline="1984" dirty="0">
                          <a:latin typeface="Times New Roman"/>
                          <a:cs typeface="Times New Roman"/>
                        </a:rPr>
                        <a:t>various</a:t>
                      </a:r>
                      <a:r>
                        <a:rPr sz="2100" spc="-15" baseline="1984" dirty="0">
                          <a:latin typeface="Times New Roman"/>
                          <a:cs typeface="Times New Roman"/>
                        </a:rPr>
                        <a:t> </a:t>
                      </a:r>
                      <a:r>
                        <a:rPr sz="2100" baseline="1984" dirty="0">
                          <a:latin typeface="Times New Roman"/>
                          <a:cs typeface="Times New Roman"/>
                        </a:rPr>
                        <a:t>accounting</a:t>
                      </a:r>
                      <a:r>
                        <a:rPr sz="2100" spc="-60" baseline="1984" dirty="0">
                          <a:latin typeface="Times New Roman"/>
                          <a:cs typeface="Times New Roman"/>
                        </a:rPr>
                        <a:t> </a:t>
                      </a:r>
                      <a:r>
                        <a:rPr sz="2100" spc="-15" baseline="1984" dirty="0">
                          <a:latin typeface="Times New Roman"/>
                          <a:cs typeface="Times New Roman"/>
                        </a:rPr>
                        <a:t>matters;</a:t>
                      </a:r>
                      <a:endParaRPr sz="2100" baseline="1984" dirty="0">
                        <a:latin typeface="Times New Roman"/>
                        <a:cs typeface="Times New Roman"/>
                      </a:endParaRPr>
                    </a:p>
                    <a:p>
                      <a:pPr marL="314325" indent="-122555">
                        <a:lnSpc>
                          <a:spcPts val="1545"/>
                        </a:lnSpc>
                        <a:spcBef>
                          <a:spcPts val="5"/>
                        </a:spcBef>
                        <a:buFont typeface="MS PGothic"/>
                        <a:buChar char="►"/>
                        <a:tabLst>
                          <a:tab pos="314960" algn="l"/>
                        </a:tabLst>
                      </a:pPr>
                      <a:r>
                        <a:rPr sz="2100" spc="-15" baseline="1984" dirty="0">
                          <a:latin typeface="Times New Roman"/>
                          <a:cs typeface="Times New Roman"/>
                        </a:rPr>
                        <a:t>Stock</a:t>
                      </a:r>
                      <a:r>
                        <a:rPr sz="2100" spc="-150" baseline="1984" dirty="0">
                          <a:latin typeface="Times New Roman"/>
                          <a:cs typeface="Times New Roman"/>
                        </a:rPr>
                        <a:t> </a:t>
                      </a:r>
                      <a:r>
                        <a:rPr sz="2100" baseline="1984" dirty="0">
                          <a:latin typeface="Times New Roman"/>
                          <a:cs typeface="Times New Roman"/>
                        </a:rPr>
                        <a:t>Audits</a:t>
                      </a:r>
                      <a:r>
                        <a:rPr sz="2100" spc="-30" baseline="1984" dirty="0">
                          <a:latin typeface="Times New Roman"/>
                          <a:cs typeface="Times New Roman"/>
                        </a:rPr>
                        <a:t> </a:t>
                      </a:r>
                      <a:r>
                        <a:rPr sz="2100" baseline="1984" dirty="0">
                          <a:latin typeface="Times New Roman"/>
                          <a:cs typeface="Times New Roman"/>
                        </a:rPr>
                        <a:t>/</a:t>
                      </a:r>
                      <a:r>
                        <a:rPr sz="2100" spc="7" baseline="1984" dirty="0">
                          <a:latin typeface="Times New Roman"/>
                          <a:cs typeface="Times New Roman"/>
                        </a:rPr>
                        <a:t> </a:t>
                      </a:r>
                      <a:r>
                        <a:rPr sz="2100" spc="-15" baseline="1984" dirty="0">
                          <a:latin typeface="Times New Roman"/>
                          <a:cs typeface="Times New Roman"/>
                        </a:rPr>
                        <a:t>Fixed</a:t>
                      </a:r>
                      <a:r>
                        <a:rPr sz="2100" spc="-150" baseline="1984" dirty="0">
                          <a:latin typeface="Times New Roman"/>
                          <a:cs typeface="Times New Roman"/>
                        </a:rPr>
                        <a:t> </a:t>
                      </a:r>
                      <a:r>
                        <a:rPr sz="2100" baseline="1984" dirty="0">
                          <a:latin typeface="Times New Roman"/>
                          <a:cs typeface="Times New Roman"/>
                        </a:rPr>
                        <a:t>Assets</a:t>
                      </a:r>
                      <a:r>
                        <a:rPr sz="2100" spc="-30" baseline="1984" dirty="0">
                          <a:latin typeface="Times New Roman"/>
                          <a:cs typeface="Times New Roman"/>
                        </a:rPr>
                        <a:t> </a:t>
                      </a:r>
                      <a:r>
                        <a:rPr sz="2100" spc="-15" baseline="1984" dirty="0">
                          <a:latin typeface="Times New Roman"/>
                          <a:cs typeface="Times New Roman"/>
                        </a:rPr>
                        <a:t>Verification</a:t>
                      </a:r>
                      <a:r>
                        <a:rPr sz="2100" spc="-52" baseline="1984" dirty="0">
                          <a:latin typeface="Times New Roman"/>
                          <a:cs typeface="Times New Roman"/>
                        </a:rPr>
                        <a:t> </a:t>
                      </a:r>
                      <a:r>
                        <a:rPr sz="2100" baseline="1984" dirty="0">
                          <a:latin typeface="Times New Roman"/>
                          <a:cs typeface="Times New Roman"/>
                        </a:rPr>
                        <a:t>and</a:t>
                      </a:r>
                      <a:r>
                        <a:rPr sz="2100" spc="-37" baseline="1984" dirty="0">
                          <a:latin typeface="Times New Roman"/>
                          <a:cs typeface="Times New Roman"/>
                        </a:rPr>
                        <a:t> </a:t>
                      </a:r>
                      <a:r>
                        <a:rPr sz="2100" spc="-15" baseline="1984" dirty="0">
                          <a:latin typeface="Times New Roman"/>
                          <a:cs typeface="Times New Roman"/>
                        </a:rPr>
                        <a:t>Tagging.</a:t>
                      </a:r>
                      <a:endParaRPr sz="2100" baseline="1984"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1184275">
                <a:tc>
                  <a:txBody>
                    <a:bodyPr/>
                    <a:lstStyle/>
                    <a:p>
                      <a:pPr>
                        <a:lnSpc>
                          <a:spcPct val="100000"/>
                        </a:lnSpc>
                        <a:spcBef>
                          <a:spcPts val="50"/>
                        </a:spcBef>
                      </a:pPr>
                      <a:endParaRPr sz="2200">
                        <a:latin typeface="Times New Roman"/>
                        <a:cs typeface="Times New Roman"/>
                      </a:endParaRPr>
                    </a:p>
                    <a:p>
                      <a:pPr marL="100330">
                        <a:lnSpc>
                          <a:spcPct val="100000"/>
                        </a:lnSpc>
                      </a:pPr>
                      <a:r>
                        <a:rPr sz="1400" b="1" spc="-20" dirty="0">
                          <a:solidFill>
                            <a:srgbClr val="990000"/>
                          </a:solidFill>
                          <a:latin typeface="Times New Roman"/>
                          <a:cs typeface="Times New Roman"/>
                        </a:rPr>
                        <a:t>IFRS</a:t>
                      </a:r>
                      <a:endParaRPr sz="1400">
                        <a:latin typeface="Times New Roman"/>
                        <a:cs typeface="Times New Roman"/>
                      </a:endParaRPr>
                    </a:p>
                  </a:txBody>
                  <a:tcPr marL="0" marR="0" marT="63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305435" indent="-113030">
                        <a:lnSpc>
                          <a:spcPct val="100000"/>
                        </a:lnSpc>
                        <a:spcBef>
                          <a:spcPts val="960"/>
                        </a:spcBef>
                        <a:buFont typeface="MS PGothic"/>
                        <a:buChar char="►"/>
                        <a:tabLst>
                          <a:tab pos="305435" algn="l"/>
                        </a:tabLst>
                      </a:pPr>
                      <a:r>
                        <a:rPr sz="2100" baseline="1984" dirty="0">
                          <a:latin typeface="Times New Roman"/>
                          <a:cs typeface="Times New Roman"/>
                        </a:rPr>
                        <a:t>Audit</a:t>
                      </a:r>
                      <a:r>
                        <a:rPr sz="2100" spc="-37" baseline="1984" dirty="0">
                          <a:latin typeface="Times New Roman"/>
                          <a:cs typeface="Times New Roman"/>
                        </a:rPr>
                        <a:t> </a:t>
                      </a:r>
                      <a:r>
                        <a:rPr sz="2100" baseline="1984" dirty="0">
                          <a:latin typeface="Times New Roman"/>
                          <a:cs typeface="Times New Roman"/>
                        </a:rPr>
                        <a:t>under</a:t>
                      </a:r>
                      <a:r>
                        <a:rPr sz="2100" spc="-52" baseline="1984" dirty="0">
                          <a:latin typeface="Times New Roman"/>
                          <a:cs typeface="Times New Roman"/>
                        </a:rPr>
                        <a:t> </a:t>
                      </a:r>
                      <a:r>
                        <a:rPr sz="2100" spc="-30" baseline="1984" dirty="0">
                          <a:latin typeface="Times New Roman"/>
                          <a:cs typeface="Times New Roman"/>
                        </a:rPr>
                        <a:t>IFRS;</a:t>
                      </a:r>
                      <a:endParaRPr sz="2100" baseline="1984" dirty="0">
                        <a:latin typeface="Times New Roman"/>
                        <a:cs typeface="Times New Roman"/>
                      </a:endParaRPr>
                    </a:p>
                    <a:p>
                      <a:pPr marL="314325" indent="-122555">
                        <a:lnSpc>
                          <a:spcPct val="100000"/>
                        </a:lnSpc>
                        <a:buFont typeface="MS PGothic"/>
                        <a:buChar char="►"/>
                        <a:tabLst>
                          <a:tab pos="314960" algn="l"/>
                        </a:tabLst>
                      </a:pPr>
                      <a:r>
                        <a:rPr sz="2100" baseline="1984" dirty="0">
                          <a:latin typeface="Times New Roman"/>
                          <a:cs typeface="Times New Roman"/>
                        </a:rPr>
                        <a:t>Conversion</a:t>
                      </a:r>
                      <a:r>
                        <a:rPr sz="2100" spc="-60" baseline="1984" dirty="0">
                          <a:latin typeface="Times New Roman"/>
                          <a:cs typeface="Times New Roman"/>
                        </a:rPr>
                        <a:t> </a:t>
                      </a:r>
                      <a:r>
                        <a:rPr sz="2100" baseline="1984" dirty="0">
                          <a:latin typeface="Times New Roman"/>
                          <a:cs typeface="Times New Roman"/>
                        </a:rPr>
                        <a:t>of</a:t>
                      </a:r>
                      <a:r>
                        <a:rPr sz="2100" spc="-30" baseline="1984" dirty="0">
                          <a:latin typeface="Times New Roman"/>
                          <a:cs typeface="Times New Roman"/>
                        </a:rPr>
                        <a:t> </a:t>
                      </a:r>
                      <a:r>
                        <a:rPr sz="2100" baseline="1984" dirty="0">
                          <a:latin typeface="Times New Roman"/>
                          <a:cs typeface="Times New Roman"/>
                        </a:rPr>
                        <a:t>financial</a:t>
                      </a:r>
                      <a:r>
                        <a:rPr sz="2100" spc="-60" baseline="1984" dirty="0">
                          <a:latin typeface="Times New Roman"/>
                          <a:cs typeface="Times New Roman"/>
                        </a:rPr>
                        <a:t> </a:t>
                      </a:r>
                      <a:r>
                        <a:rPr sz="2100" baseline="1984" dirty="0">
                          <a:latin typeface="Times New Roman"/>
                          <a:cs typeface="Times New Roman"/>
                        </a:rPr>
                        <a:t>statements</a:t>
                      </a:r>
                      <a:r>
                        <a:rPr sz="2100" spc="-7" baseline="1984" dirty="0">
                          <a:latin typeface="Times New Roman"/>
                          <a:cs typeface="Times New Roman"/>
                        </a:rPr>
                        <a:t> </a:t>
                      </a:r>
                      <a:r>
                        <a:rPr sz="2100" baseline="1984" dirty="0">
                          <a:latin typeface="Times New Roman"/>
                          <a:cs typeface="Times New Roman"/>
                        </a:rPr>
                        <a:t>under</a:t>
                      </a:r>
                      <a:r>
                        <a:rPr sz="2100" spc="-30" baseline="1984" dirty="0">
                          <a:latin typeface="Times New Roman"/>
                          <a:cs typeface="Times New Roman"/>
                        </a:rPr>
                        <a:t> </a:t>
                      </a:r>
                      <a:r>
                        <a:rPr sz="2100" baseline="1984" dirty="0">
                          <a:latin typeface="Times New Roman"/>
                          <a:cs typeface="Times New Roman"/>
                        </a:rPr>
                        <a:t>IFRS/</a:t>
                      </a:r>
                      <a:r>
                        <a:rPr sz="2100" spc="-44" baseline="1984" dirty="0">
                          <a:latin typeface="Times New Roman"/>
                          <a:cs typeface="Times New Roman"/>
                        </a:rPr>
                        <a:t> </a:t>
                      </a:r>
                      <a:r>
                        <a:rPr sz="2100" baseline="1984" dirty="0">
                          <a:latin typeface="Times New Roman"/>
                          <a:cs typeface="Times New Roman"/>
                        </a:rPr>
                        <a:t>US</a:t>
                      </a:r>
                      <a:r>
                        <a:rPr sz="2100" spc="7" baseline="1984" dirty="0">
                          <a:latin typeface="Times New Roman"/>
                          <a:cs typeface="Times New Roman"/>
                        </a:rPr>
                        <a:t> </a:t>
                      </a:r>
                      <a:r>
                        <a:rPr sz="2100" spc="-15" baseline="1984" dirty="0">
                          <a:latin typeface="Times New Roman"/>
                          <a:cs typeface="Times New Roman"/>
                        </a:rPr>
                        <a:t>GAAP;</a:t>
                      </a:r>
                      <a:endParaRPr sz="2100" baseline="1984" dirty="0">
                        <a:latin typeface="Times New Roman"/>
                        <a:cs typeface="Times New Roman"/>
                      </a:endParaRPr>
                    </a:p>
                    <a:p>
                      <a:pPr marL="311150" indent="-119380">
                        <a:lnSpc>
                          <a:spcPct val="100000"/>
                        </a:lnSpc>
                        <a:buFont typeface="MS PGothic"/>
                        <a:buChar char="►"/>
                        <a:tabLst>
                          <a:tab pos="311785" algn="l"/>
                        </a:tabLst>
                      </a:pPr>
                      <a:r>
                        <a:rPr sz="2100" spc="-60" baseline="1984" dirty="0">
                          <a:latin typeface="Times New Roman"/>
                          <a:cs typeface="Times New Roman"/>
                        </a:rPr>
                        <a:t>Tax</a:t>
                      </a:r>
                      <a:r>
                        <a:rPr sz="2100" spc="-120" baseline="1984" dirty="0">
                          <a:latin typeface="Times New Roman"/>
                          <a:cs typeface="Times New Roman"/>
                        </a:rPr>
                        <a:t> </a:t>
                      </a:r>
                      <a:r>
                        <a:rPr sz="2100" baseline="1984" dirty="0">
                          <a:latin typeface="Times New Roman"/>
                          <a:cs typeface="Times New Roman"/>
                        </a:rPr>
                        <a:t>Accounting</a:t>
                      </a:r>
                      <a:r>
                        <a:rPr sz="2100" spc="-44" baseline="1984" dirty="0">
                          <a:latin typeface="Times New Roman"/>
                          <a:cs typeface="Times New Roman"/>
                        </a:rPr>
                        <a:t> </a:t>
                      </a:r>
                      <a:r>
                        <a:rPr sz="2100" baseline="1984" dirty="0">
                          <a:latin typeface="Times New Roman"/>
                          <a:cs typeface="Times New Roman"/>
                        </a:rPr>
                        <a:t>under</a:t>
                      </a:r>
                      <a:r>
                        <a:rPr sz="2100" spc="-37" baseline="1984" dirty="0">
                          <a:latin typeface="Times New Roman"/>
                          <a:cs typeface="Times New Roman"/>
                        </a:rPr>
                        <a:t> </a:t>
                      </a:r>
                      <a:r>
                        <a:rPr sz="2100" baseline="1984" dirty="0">
                          <a:latin typeface="Times New Roman"/>
                          <a:cs typeface="Times New Roman"/>
                        </a:rPr>
                        <a:t>US </a:t>
                      </a:r>
                      <a:r>
                        <a:rPr sz="2100" spc="-15" baseline="1984" dirty="0">
                          <a:latin typeface="Times New Roman"/>
                          <a:cs typeface="Times New Roman"/>
                        </a:rPr>
                        <a:t>GAAP;</a:t>
                      </a:r>
                      <a:endParaRPr sz="2100" baseline="1984" dirty="0">
                        <a:latin typeface="Times New Roman"/>
                        <a:cs typeface="Times New Roman"/>
                      </a:endParaRPr>
                    </a:p>
                    <a:p>
                      <a:pPr marL="314325" indent="-122555">
                        <a:lnSpc>
                          <a:spcPct val="100000"/>
                        </a:lnSpc>
                        <a:buFont typeface="MS PGothic"/>
                        <a:buChar char="►"/>
                        <a:tabLst>
                          <a:tab pos="314960" algn="l"/>
                        </a:tabLst>
                      </a:pPr>
                      <a:r>
                        <a:rPr sz="2100" baseline="1984" dirty="0">
                          <a:latin typeface="Times New Roman"/>
                          <a:cs typeface="Times New Roman"/>
                        </a:rPr>
                        <a:t>Reconciliation</a:t>
                      </a:r>
                      <a:r>
                        <a:rPr sz="2100" spc="-30" baseline="1984" dirty="0">
                          <a:latin typeface="Times New Roman"/>
                          <a:cs typeface="Times New Roman"/>
                        </a:rPr>
                        <a:t> </a:t>
                      </a:r>
                      <a:r>
                        <a:rPr sz="2100" baseline="1984" dirty="0">
                          <a:latin typeface="Times New Roman"/>
                          <a:cs typeface="Times New Roman"/>
                        </a:rPr>
                        <a:t>from</a:t>
                      </a:r>
                      <a:r>
                        <a:rPr sz="2100" spc="-75" baseline="1984" dirty="0">
                          <a:latin typeface="Times New Roman"/>
                          <a:cs typeface="Times New Roman"/>
                        </a:rPr>
                        <a:t> </a:t>
                      </a:r>
                      <a:r>
                        <a:rPr sz="2100" baseline="1984" dirty="0">
                          <a:latin typeface="Times New Roman"/>
                          <a:cs typeface="Times New Roman"/>
                        </a:rPr>
                        <a:t>Indian</a:t>
                      </a:r>
                      <a:r>
                        <a:rPr sz="2100" spc="-44" baseline="1984" dirty="0">
                          <a:latin typeface="Times New Roman"/>
                          <a:cs typeface="Times New Roman"/>
                        </a:rPr>
                        <a:t> </a:t>
                      </a:r>
                      <a:r>
                        <a:rPr sz="2100" baseline="1984" dirty="0">
                          <a:latin typeface="Times New Roman"/>
                          <a:cs typeface="Times New Roman"/>
                        </a:rPr>
                        <a:t>GAAP</a:t>
                      </a:r>
                      <a:r>
                        <a:rPr sz="2100" spc="-97" baseline="1984" dirty="0">
                          <a:latin typeface="Times New Roman"/>
                          <a:cs typeface="Times New Roman"/>
                        </a:rPr>
                        <a:t> </a:t>
                      </a:r>
                      <a:r>
                        <a:rPr sz="2100" baseline="1984" dirty="0">
                          <a:latin typeface="Times New Roman"/>
                          <a:cs typeface="Times New Roman"/>
                        </a:rPr>
                        <a:t>to</a:t>
                      </a:r>
                      <a:r>
                        <a:rPr sz="2100" spc="-22" baseline="1984" dirty="0">
                          <a:latin typeface="Times New Roman"/>
                          <a:cs typeface="Times New Roman"/>
                        </a:rPr>
                        <a:t> </a:t>
                      </a:r>
                      <a:r>
                        <a:rPr sz="2100" baseline="1984" dirty="0">
                          <a:latin typeface="Times New Roman"/>
                          <a:cs typeface="Times New Roman"/>
                        </a:rPr>
                        <a:t>IFRS/</a:t>
                      </a:r>
                      <a:r>
                        <a:rPr sz="2100" spc="-30" baseline="1984" dirty="0">
                          <a:latin typeface="Times New Roman"/>
                          <a:cs typeface="Times New Roman"/>
                        </a:rPr>
                        <a:t> </a:t>
                      </a:r>
                      <a:r>
                        <a:rPr sz="2100" baseline="1984" dirty="0">
                          <a:latin typeface="Times New Roman"/>
                          <a:cs typeface="Times New Roman"/>
                        </a:rPr>
                        <a:t>US</a:t>
                      </a:r>
                      <a:r>
                        <a:rPr sz="2100" spc="-15" baseline="1984" dirty="0">
                          <a:latin typeface="Times New Roman"/>
                          <a:cs typeface="Times New Roman"/>
                        </a:rPr>
                        <a:t> GAAP;</a:t>
                      </a:r>
                      <a:endParaRPr sz="2100" baseline="1984" dirty="0">
                        <a:latin typeface="Times New Roman"/>
                        <a:cs typeface="Times New Roman"/>
                      </a:endParaRPr>
                    </a:p>
                    <a:p>
                      <a:pPr marL="314325" indent="-122555">
                        <a:lnSpc>
                          <a:spcPts val="1545"/>
                        </a:lnSpc>
                        <a:buFont typeface="MS PGothic"/>
                        <a:buChar char="►"/>
                        <a:tabLst>
                          <a:tab pos="314960" algn="l"/>
                        </a:tabLst>
                      </a:pPr>
                      <a:r>
                        <a:rPr sz="2100" baseline="1984" dirty="0">
                          <a:latin typeface="Times New Roman"/>
                          <a:cs typeface="Times New Roman"/>
                        </a:rPr>
                        <a:t>Opinion</a:t>
                      </a:r>
                      <a:r>
                        <a:rPr sz="2100" spc="-22" baseline="1984" dirty="0">
                          <a:latin typeface="Times New Roman"/>
                          <a:cs typeface="Times New Roman"/>
                        </a:rPr>
                        <a:t> </a:t>
                      </a:r>
                      <a:r>
                        <a:rPr sz="2100" baseline="1984" dirty="0">
                          <a:latin typeface="Times New Roman"/>
                          <a:cs typeface="Times New Roman"/>
                        </a:rPr>
                        <a:t>on</a:t>
                      </a:r>
                      <a:r>
                        <a:rPr sz="2100" spc="-75" baseline="1984" dirty="0">
                          <a:latin typeface="Times New Roman"/>
                          <a:cs typeface="Times New Roman"/>
                        </a:rPr>
                        <a:t> </a:t>
                      </a:r>
                      <a:r>
                        <a:rPr sz="2100" baseline="1984" dirty="0">
                          <a:latin typeface="Times New Roman"/>
                          <a:cs typeface="Times New Roman"/>
                        </a:rPr>
                        <a:t>accounting</a:t>
                      </a:r>
                      <a:r>
                        <a:rPr sz="2100" spc="-60" baseline="1984" dirty="0">
                          <a:latin typeface="Times New Roman"/>
                          <a:cs typeface="Times New Roman"/>
                        </a:rPr>
                        <a:t> </a:t>
                      </a:r>
                      <a:r>
                        <a:rPr sz="2100" baseline="1984" dirty="0">
                          <a:latin typeface="Times New Roman"/>
                          <a:cs typeface="Times New Roman"/>
                        </a:rPr>
                        <a:t>matters</a:t>
                      </a:r>
                      <a:r>
                        <a:rPr sz="2100" spc="15" baseline="1984" dirty="0">
                          <a:latin typeface="Times New Roman"/>
                          <a:cs typeface="Times New Roman"/>
                        </a:rPr>
                        <a:t> </a:t>
                      </a:r>
                      <a:r>
                        <a:rPr sz="2100" baseline="1984" dirty="0">
                          <a:latin typeface="Times New Roman"/>
                          <a:cs typeface="Times New Roman"/>
                        </a:rPr>
                        <a:t>relating</a:t>
                      </a:r>
                      <a:r>
                        <a:rPr sz="2100" spc="-15" baseline="1984" dirty="0">
                          <a:latin typeface="Times New Roman"/>
                          <a:cs typeface="Times New Roman"/>
                        </a:rPr>
                        <a:t> </a:t>
                      </a:r>
                      <a:r>
                        <a:rPr sz="2100" baseline="1984" dirty="0">
                          <a:latin typeface="Times New Roman"/>
                          <a:cs typeface="Times New Roman"/>
                        </a:rPr>
                        <a:t>to</a:t>
                      </a:r>
                      <a:r>
                        <a:rPr sz="2100" spc="-75" baseline="1984" dirty="0">
                          <a:latin typeface="Times New Roman"/>
                          <a:cs typeface="Times New Roman"/>
                        </a:rPr>
                        <a:t> </a:t>
                      </a:r>
                      <a:r>
                        <a:rPr sz="2100" baseline="1984" dirty="0">
                          <a:latin typeface="Times New Roman"/>
                          <a:cs typeface="Times New Roman"/>
                        </a:rPr>
                        <a:t>IFRS/US</a:t>
                      </a:r>
                      <a:r>
                        <a:rPr sz="2100" spc="-22" baseline="1984" dirty="0">
                          <a:latin typeface="Times New Roman"/>
                          <a:cs typeface="Times New Roman"/>
                        </a:rPr>
                        <a:t> </a:t>
                      </a:r>
                      <a:r>
                        <a:rPr sz="2100" spc="-15" baseline="1984" dirty="0">
                          <a:latin typeface="Times New Roman"/>
                          <a:cs typeface="Times New Roman"/>
                        </a:rPr>
                        <a:t>GAAP;</a:t>
                      </a:r>
                      <a:endParaRPr sz="2100" baseline="1984" dirty="0">
                        <a:latin typeface="Times New Roman"/>
                        <a:cs typeface="Times New Roman"/>
                      </a:endParaRPr>
                    </a:p>
                  </a:txBody>
                  <a:tcPr marL="0" marR="0" marT="12192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1137285">
                <a:tc>
                  <a:txBody>
                    <a:bodyPr/>
                    <a:lstStyle/>
                    <a:p>
                      <a:pPr>
                        <a:lnSpc>
                          <a:spcPct val="100000"/>
                        </a:lnSpc>
                        <a:spcBef>
                          <a:spcPts val="20"/>
                        </a:spcBef>
                      </a:pPr>
                      <a:endParaRPr sz="1900">
                        <a:latin typeface="Times New Roman"/>
                        <a:cs typeface="Times New Roman"/>
                      </a:endParaRPr>
                    </a:p>
                    <a:p>
                      <a:pPr marL="100330">
                        <a:lnSpc>
                          <a:spcPct val="100000"/>
                        </a:lnSpc>
                        <a:spcBef>
                          <a:spcPts val="5"/>
                        </a:spcBef>
                      </a:pPr>
                      <a:r>
                        <a:rPr sz="1400" b="1" dirty="0">
                          <a:solidFill>
                            <a:srgbClr val="990000"/>
                          </a:solidFill>
                          <a:latin typeface="Times New Roman"/>
                          <a:cs typeface="Times New Roman"/>
                        </a:rPr>
                        <a:t>Due</a:t>
                      </a:r>
                      <a:r>
                        <a:rPr sz="1400" b="1" spc="-20" dirty="0">
                          <a:solidFill>
                            <a:srgbClr val="990000"/>
                          </a:solidFill>
                          <a:latin typeface="Times New Roman"/>
                          <a:cs typeface="Times New Roman"/>
                        </a:rPr>
                        <a:t> </a:t>
                      </a:r>
                      <a:r>
                        <a:rPr sz="1400" b="1" spc="-10" dirty="0">
                          <a:solidFill>
                            <a:srgbClr val="990000"/>
                          </a:solidFill>
                          <a:latin typeface="Times New Roman"/>
                          <a:cs typeface="Times New Roman"/>
                        </a:rPr>
                        <a:t>Diligence</a:t>
                      </a:r>
                      <a:endParaRPr sz="1400">
                        <a:latin typeface="Times New Roman"/>
                        <a:cs typeface="Times New Roman"/>
                      </a:endParaRPr>
                    </a:p>
                  </a:txBody>
                  <a:tcPr marL="0" marR="0" marT="25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314325" indent="-122555">
                        <a:lnSpc>
                          <a:spcPct val="100000"/>
                        </a:lnSpc>
                        <a:spcBef>
                          <a:spcPts val="590"/>
                        </a:spcBef>
                        <a:buFont typeface="MS PGothic"/>
                        <a:buChar char="►"/>
                        <a:tabLst>
                          <a:tab pos="314960" algn="l"/>
                        </a:tabLst>
                      </a:pPr>
                      <a:r>
                        <a:rPr sz="2100" spc="-15" baseline="1984" dirty="0">
                          <a:latin typeface="Times New Roman"/>
                          <a:cs typeface="Times New Roman"/>
                        </a:rPr>
                        <a:t>Individual;</a:t>
                      </a:r>
                      <a:endParaRPr sz="2100" baseline="1984" dirty="0">
                        <a:latin typeface="Times New Roman"/>
                        <a:cs typeface="Times New Roman"/>
                      </a:endParaRPr>
                    </a:p>
                    <a:p>
                      <a:pPr marL="314325" indent="-122555">
                        <a:lnSpc>
                          <a:spcPct val="100000"/>
                        </a:lnSpc>
                        <a:buFont typeface="MS PGothic"/>
                        <a:buChar char="►"/>
                        <a:tabLst>
                          <a:tab pos="314960" algn="l"/>
                        </a:tabLst>
                      </a:pPr>
                      <a:r>
                        <a:rPr sz="2100" spc="-15" baseline="1984" dirty="0">
                          <a:latin typeface="Times New Roman"/>
                          <a:cs typeface="Times New Roman"/>
                        </a:rPr>
                        <a:t>Company/Group;</a:t>
                      </a:r>
                      <a:endParaRPr sz="2100" baseline="1984" dirty="0">
                        <a:latin typeface="Times New Roman"/>
                        <a:cs typeface="Times New Roman"/>
                      </a:endParaRPr>
                    </a:p>
                    <a:p>
                      <a:pPr marL="314325" indent="-122555">
                        <a:lnSpc>
                          <a:spcPct val="100000"/>
                        </a:lnSpc>
                        <a:buFont typeface="MS PGothic"/>
                        <a:buChar char="►"/>
                        <a:tabLst>
                          <a:tab pos="314960" algn="l"/>
                        </a:tabLst>
                      </a:pPr>
                      <a:r>
                        <a:rPr sz="2100" spc="-15" baseline="1984" dirty="0">
                          <a:latin typeface="Times New Roman"/>
                          <a:cs typeface="Times New Roman"/>
                        </a:rPr>
                        <a:t>Inventory/Fixed</a:t>
                      </a:r>
                      <a:r>
                        <a:rPr sz="2100" spc="-127" baseline="1984" dirty="0">
                          <a:latin typeface="Times New Roman"/>
                          <a:cs typeface="Times New Roman"/>
                        </a:rPr>
                        <a:t> </a:t>
                      </a:r>
                      <a:r>
                        <a:rPr sz="2100" baseline="1984" dirty="0">
                          <a:latin typeface="Times New Roman"/>
                          <a:cs typeface="Times New Roman"/>
                        </a:rPr>
                        <a:t>Assets</a:t>
                      </a:r>
                      <a:r>
                        <a:rPr sz="2100" spc="97" baseline="1984" dirty="0">
                          <a:latin typeface="Times New Roman"/>
                          <a:cs typeface="Times New Roman"/>
                        </a:rPr>
                        <a:t> </a:t>
                      </a:r>
                      <a:r>
                        <a:rPr sz="2100" spc="-15" baseline="1984" dirty="0">
                          <a:latin typeface="Times New Roman"/>
                          <a:cs typeface="Times New Roman"/>
                        </a:rPr>
                        <a:t>verification;</a:t>
                      </a:r>
                      <a:endParaRPr sz="2100" baseline="1984" dirty="0">
                        <a:latin typeface="Times New Roman"/>
                        <a:cs typeface="Times New Roman"/>
                      </a:endParaRPr>
                    </a:p>
                    <a:p>
                      <a:pPr marL="311150" indent="-119380">
                        <a:lnSpc>
                          <a:spcPts val="1545"/>
                        </a:lnSpc>
                        <a:buFont typeface="MS PGothic"/>
                        <a:buChar char="►"/>
                        <a:tabLst>
                          <a:tab pos="311785" algn="l"/>
                        </a:tabLst>
                      </a:pPr>
                      <a:r>
                        <a:rPr sz="2100" spc="-37" baseline="1984" dirty="0">
                          <a:latin typeface="Times New Roman"/>
                          <a:cs typeface="Times New Roman"/>
                        </a:rPr>
                        <a:t>Vendor </a:t>
                      </a:r>
                      <a:r>
                        <a:rPr sz="2100" baseline="1984" dirty="0">
                          <a:latin typeface="Times New Roman"/>
                          <a:cs typeface="Times New Roman"/>
                        </a:rPr>
                        <a:t>screening</a:t>
                      </a:r>
                      <a:r>
                        <a:rPr sz="2100" spc="-52" baseline="1984" dirty="0">
                          <a:latin typeface="Times New Roman"/>
                          <a:cs typeface="Times New Roman"/>
                        </a:rPr>
                        <a:t> </a:t>
                      </a:r>
                      <a:r>
                        <a:rPr sz="2100" baseline="1984" dirty="0">
                          <a:latin typeface="Times New Roman"/>
                          <a:cs typeface="Times New Roman"/>
                        </a:rPr>
                        <a:t>&amp;</a:t>
                      </a:r>
                      <a:r>
                        <a:rPr sz="2100" spc="-7" baseline="1984" dirty="0">
                          <a:latin typeface="Times New Roman"/>
                          <a:cs typeface="Times New Roman"/>
                        </a:rPr>
                        <a:t> </a:t>
                      </a:r>
                      <a:r>
                        <a:rPr sz="2100" spc="-15" baseline="1984" dirty="0">
                          <a:latin typeface="Times New Roman"/>
                          <a:cs typeface="Times New Roman"/>
                        </a:rPr>
                        <a:t>Integrity.</a:t>
                      </a:r>
                      <a:endParaRPr sz="2100" baseline="1984" dirty="0">
                        <a:latin typeface="Times New Roman"/>
                        <a:cs typeface="Times New Roman"/>
                      </a:endParaRPr>
                    </a:p>
                  </a:txBody>
                  <a:tcPr marL="0" marR="0" marT="7493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1502410">
                <a:tc>
                  <a:txBody>
                    <a:bodyPr/>
                    <a:lstStyle/>
                    <a:p>
                      <a:pPr>
                        <a:lnSpc>
                          <a:spcPct val="100000"/>
                        </a:lnSpc>
                        <a:spcBef>
                          <a:spcPts val="5"/>
                        </a:spcBef>
                      </a:pPr>
                      <a:endParaRPr sz="1500">
                        <a:latin typeface="Times New Roman"/>
                        <a:cs typeface="Times New Roman"/>
                      </a:endParaRPr>
                    </a:p>
                    <a:p>
                      <a:pPr marL="100330" marR="288290" algn="just">
                        <a:lnSpc>
                          <a:spcPct val="100000"/>
                        </a:lnSpc>
                      </a:pPr>
                      <a:r>
                        <a:rPr sz="1400" b="1" dirty="0">
                          <a:solidFill>
                            <a:srgbClr val="990000"/>
                          </a:solidFill>
                          <a:latin typeface="Times New Roman"/>
                          <a:cs typeface="Times New Roman"/>
                        </a:rPr>
                        <a:t>Forensic</a:t>
                      </a:r>
                      <a:r>
                        <a:rPr sz="1400" b="1" spc="-55" dirty="0">
                          <a:solidFill>
                            <a:srgbClr val="990000"/>
                          </a:solidFill>
                          <a:latin typeface="Times New Roman"/>
                          <a:cs typeface="Times New Roman"/>
                        </a:rPr>
                        <a:t> </a:t>
                      </a:r>
                      <a:r>
                        <a:rPr sz="1400" b="1" spc="-25" dirty="0">
                          <a:solidFill>
                            <a:srgbClr val="990000"/>
                          </a:solidFill>
                          <a:latin typeface="Times New Roman"/>
                          <a:cs typeface="Times New Roman"/>
                        </a:rPr>
                        <a:t>and </a:t>
                      </a:r>
                      <a:r>
                        <a:rPr sz="1400" b="1" spc="-10" dirty="0">
                          <a:solidFill>
                            <a:srgbClr val="990000"/>
                          </a:solidFill>
                          <a:latin typeface="Times New Roman"/>
                          <a:cs typeface="Times New Roman"/>
                        </a:rPr>
                        <a:t>investigation services</a:t>
                      </a:r>
                      <a:endParaRPr sz="14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550" dirty="0">
                        <a:latin typeface="Times New Roman"/>
                        <a:cs typeface="Times New Roman"/>
                      </a:endParaRPr>
                    </a:p>
                    <a:p>
                      <a:pPr marL="314325" indent="-122555">
                        <a:lnSpc>
                          <a:spcPct val="100000"/>
                        </a:lnSpc>
                        <a:buFont typeface="MS PGothic"/>
                        <a:buChar char="►"/>
                        <a:tabLst>
                          <a:tab pos="314960" algn="l"/>
                        </a:tabLst>
                      </a:pPr>
                      <a:r>
                        <a:rPr sz="2100" baseline="1984" dirty="0">
                          <a:latin typeface="Times New Roman"/>
                          <a:cs typeface="Times New Roman"/>
                        </a:rPr>
                        <a:t>Fraud</a:t>
                      </a:r>
                      <a:r>
                        <a:rPr sz="2100" spc="-30" baseline="1984" dirty="0">
                          <a:latin typeface="Times New Roman"/>
                          <a:cs typeface="Times New Roman"/>
                        </a:rPr>
                        <a:t> </a:t>
                      </a:r>
                      <a:r>
                        <a:rPr sz="2100" baseline="1984" dirty="0">
                          <a:latin typeface="Times New Roman"/>
                          <a:cs typeface="Times New Roman"/>
                        </a:rPr>
                        <a:t>&amp;</a:t>
                      </a:r>
                      <a:r>
                        <a:rPr sz="2100" spc="-7" baseline="1984" dirty="0">
                          <a:latin typeface="Times New Roman"/>
                          <a:cs typeface="Times New Roman"/>
                        </a:rPr>
                        <a:t> </a:t>
                      </a:r>
                      <a:r>
                        <a:rPr sz="2100" baseline="1984" dirty="0">
                          <a:latin typeface="Times New Roman"/>
                          <a:cs typeface="Times New Roman"/>
                        </a:rPr>
                        <a:t>Internal</a:t>
                      </a:r>
                      <a:r>
                        <a:rPr sz="2100" spc="-44" baseline="1984" dirty="0">
                          <a:latin typeface="Times New Roman"/>
                          <a:cs typeface="Times New Roman"/>
                        </a:rPr>
                        <a:t> </a:t>
                      </a:r>
                      <a:r>
                        <a:rPr sz="2100" spc="-15" baseline="1984" dirty="0">
                          <a:latin typeface="Times New Roman"/>
                          <a:cs typeface="Times New Roman"/>
                        </a:rPr>
                        <a:t>Investigations;</a:t>
                      </a:r>
                      <a:endParaRPr sz="2100" baseline="1984" dirty="0">
                        <a:latin typeface="Times New Roman"/>
                        <a:cs typeface="Times New Roman"/>
                      </a:endParaRPr>
                    </a:p>
                    <a:p>
                      <a:pPr marL="314325" indent="-122555">
                        <a:lnSpc>
                          <a:spcPct val="100000"/>
                        </a:lnSpc>
                        <a:buFont typeface="MS PGothic"/>
                        <a:buChar char="►"/>
                        <a:tabLst>
                          <a:tab pos="314960" algn="l"/>
                        </a:tabLst>
                      </a:pPr>
                      <a:r>
                        <a:rPr sz="2100" baseline="1984" dirty="0">
                          <a:latin typeface="Times New Roman"/>
                          <a:cs typeface="Times New Roman"/>
                        </a:rPr>
                        <a:t>Financial</a:t>
                      </a:r>
                      <a:r>
                        <a:rPr sz="2100" spc="-37" baseline="1984" dirty="0">
                          <a:latin typeface="Times New Roman"/>
                          <a:cs typeface="Times New Roman"/>
                        </a:rPr>
                        <a:t> </a:t>
                      </a:r>
                      <a:r>
                        <a:rPr sz="2100" spc="-15" baseline="1984" dirty="0">
                          <a:latin typeface="Times New Roman"/>
                          <a:cs typeface="Times New Roman"/>
                        </a:rPr>
                        <a:t>Investigations;</a:t>
                      </a:r>
                      <a:endParaRPr sz="2100" baseline="1984" dirty="0">
                        <a:latin typeface="Times New Roman"/>
                        <a:cs typeface="Times New Roman"/>
                      </a:endParaRPr>
                    </a:p>
                    <a:p>
                      <a:pPr marL="314325" indent="-122555">
                        <a:lnSpc>
                          <a:spcPct val="100000"/>
                        </a:lnSpc>
                        <a:buFont typeface="MS PGothic"/>
                        <a:buChar char="►"/>
                        <a:tabLst>
                          <a:tab pos="314960" algn="l"/>
                        </a:tabLst>
                      </a:pPr>
                      <a:r>
                        <a:rPr sz="2100" baseline="1984" dirty="0">
                          <a:latin typeface="Times New Roman"/>
                          <a:cs typeface="Times New Roman"/>
                        </a:rPr>
                        <a:t>Fraud</a:t>
                      </a:r>
                      <a:r>
                        <a:rPr sz="2100" spc="-37" baseline="1984" dirty="0">
                          <a:latin typeface="Times New Roman"/>
                          <a:cs typeface="Times New Roman"/>
                        </a:rPr>
                        <a:t> </a:t>
                      </a:r>
                      <a:r>
                        <a:rPr sz="2100" baseline="1984" dirty="0">
                          <a:latin typeface="Times New Roman"/>
                          <a:cs typeface="Times New Roman"/>
                        </a:rPr>
                        <a:t>Risk</a:t>
                      </a:r>
                      <a:r>
                        <a:rPr sz="2100" spc="-22" baseline="1984" dirty="0">
                          <a:latin typeface="Times New Roman"/>
                          <a:cs typeface="Times New Roman"/>
                        </a:rPr>
                        <a:t> </a:t>
                      </a:r>
                      <a:r>
                        <a:rPr sz="2100" spc="-15" baseline="1984" dirty="0">
                          <a:latin typeface="Times New Roman"/>
                          <a:cs typeface="Times New Roman"/>
                        </a:rPr>
                        <a:t>Mitigation;</a:t>
                      </a:r>
                      <a:endParaRPr sz="2100" baseline="1984" dirty="0">
                        <a:latin typeface="Times New Roman"/>
                        <a:cs typeface="Times New Roman"/>
                      </a:endParaRPr>
                    </a:p>
                    <a:p>
                      <a:pPr marL="305435" indent="-113030">
                        <a:lnSpc>
                          <a:spcPct val="100000"/>
                        </a:lnSpc>
                        <a:buFont typeface="MS PGothic"/>
                        <a:buChar char="►"/>
                        <a:tabLst>
                          <a:tab pos="305435" algn="l"/>
                        </a:tabLst>
                      </a:pPr>
                      <a:r>
                        <a:rPr sz="2100" baseline="1984" dirty="0">
                          <a:latin typeface="Times New Roman"/>
                          <a:cs typeface="Times New Roman"/>
                        </a:rPr>
                        <a:t>Anti-Bribery</a:t>
                      </a:r>
                      <a:r>
                        <a:rPr sz="2100" spc="-75" baseline="1984" dirty="0">
                          <a:latin typeface="Times New Roman"/>
                          <a:cs typeface="Times New Roman"/>
                        </a:rPr>
                        <a:t> </a:t>
                      </a:r>
                      <a:r>
                        <a:rPr sz="2100" baseline="1984" dirty="0">
                          <a:latin typeface="Times New Roman"/>
                          <a:cs typeface="Times New Roman"/>
                        </a:rPr>
                        <a:t>&amp;</a:t>
                      </a:r>
                      <a:r>
                        <a:rPr sz="2100" spc="-15" baseline="1984" dirty="0">
                          <a:latin typeface="Times New Roman"/>
                          <a:cs typeface="Times New Roman"/>
                        </a:rPr>
                        <a:t> Corruption;</a:t>
                      </a:r>
                      <a:endParaRPr sz="2100" baseline="1984" dirty="0">
                        <a:latin typeface="Times New Roman"/>
                        <a:cs typeface="Times New Roman"/>
                      </a:endParaRPr>
                    </a:p>
                    <a:p>
                      <a:pPr marL="314325" indent="-122555">
                        <a:lnSpc>
                          <a:spcPct val="100000"/>
                        </a:lnSpc>
                        <a:spcBef>
                          <a:spcPts val="5"/>
                        </a:spcBef>
                        <a:buFont typeface="MS PGothic"/>
                        <a:buChar char="►"/>
                        <a:tabLst>
                          <a:tab pos="314960" algn="l"/>
                        </a:tabLst>
                      </a:pPr>
                      <a:r>
                        <a:rPr sz="2100" baseline="1984" dirty="0">
                          <a:latin typeface="Times New Roman"/>
                          <a:cs typeface="Times New Roman"/>
                        </a:rPr>
                        <a:t>Regulatory</a:t>
                      </a:r>
                      <a:r>
                        <a:rPr sz="2100" spc="-52" baseline="1984" dirty="0">
                          <a:latin typeface="Times New Roman"/>
                          <a:cs typeface="Times New Roman"/>
                        </a:rPr>
                        <a:t> </a:t>
                      </a:r>
                      <a:r>
                        <a:rPr sz="2100" spc="-15" baseline="1984" dirty="0">
                          <a:latin typeface="Times New Roman"/>
                          <a:cs typeface="Times New Roman"/>
                        </a:rPr>
                        <a:t>Investigations.</a:t>
                      </a:r>
                      <a:endParaRPr sz="2100" baseline="1984" dirty="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bl>
          </a:graphicData>
        </a:graphic>
      </p:graphicFrame>
      <p:pic>
        <p:nvPicPr>
          <p:cNvPr id="7" name="object 7"/>
          <p:cNvPicPr/>
          <p:nvPr/>
        </p:nvPicPr>
        <p:blipFill>
          <a:blip r:embed="rId2" cstate="print"/>
          <a:stretch>
            <a:fillRect/>
          </a:stretch>
        </p:blipFill>
        <p:spPr>
          <a:xfrm>
            <a:off x="1524000" y="609600"/>
            <a:ext cx="9144000" cy="65150"/>
          </a:xfrm>
          <a:prstGeom prst="rect">
            <a:avLst/>
          </a:prstGeom>
        </p:spPr>
      </p:pic>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2476</TotalTime>
  <Words>2751</Words>
  <Application>Microsoft Office PowerPoint</Application>
  <PresentationFormat>Widescreen</PresentationFormat>
  <Paragraphs>444</Paragraphs>
  <Slides>20</Slides>
  <Notes>12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20</vt:i4>
      </vt:variant>
    </vt:vector>
  </HeadingPairs>
  <TitlesOfParts>
    <vt:vector size="31" baseType="lpstr">
      <vt:lpstr>MS PGothic</vt:lpstr>
      <vt:lpstr>Arial</vt:lpstr>
      <vt:lpstr>Calibri</vt:lpstr>
      <vt:lpstr>Century Gothic</vt:lpstr>
      <vt:lpstr>Open Sans</vt:lpstr>
      <vt:lpstr>Segoe UI</vt:lpstr>
      <vt:lpstr>Times New Roman</vt:lpstr>
      <vt:lpstr>Wingdings</vt:lpstr>
      <vt:lpstr>Wingdings 3</vt:lpstr>
      <vt:lpstr>1_Office Theme</vt:lpstr>
      <vt:lpstr>Office Theme</vt:lpstr>
      <vt:lpstr>PowerPoint Presentation</vt:lpstr>
      <vt:lpstr>About US</vt:lpstr>
      <vt:lpstr>Mission Vision Values</vt:lpstr>
      <vt:lpstr>Establishment</vt:lpstr>
      <vt:lpstr>Together We Achieve more</vt:lpstr>
      <vt:lpstr>Together We Achieve more</vt:lpstr>
      <vt:lpstr>NNCO -Service domain</vt:lpstr>
      <vt:lpstr>NNCO -Service domain</vt:lpstr>
      <vt:lpstr>PowerPoint Presentation</vt:lpstr>
      <vt:lpstr>PowerPoint Presentation</vt:lpstr>
      <vt:lpstr>PowerPoint Presentation</vt:lpstr>
      <vt:lpstr>PowerPoint Presentation</vt:lpstr>
      <vt:lpstr>PowerPoint Presentation</vt:lpstr>
      <vt:lpstr>Our Clients</vt:lpstr>
      <vt:lpstr>Our Clients</vt:lpstr>
      <vt:lpstr>Our Clients</vt:lpstr>
      <vt:lpstr>Our Clients</vt:lpstr>
      <vt:lpstr>Our Clients</vt:lpstr>
      <vt:lpstr>Contact Us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Khyati Gupta</dc:creator>
  <cp:lastModifiedBy>Harpreet Kaur</cp:lastModifiedBy>
  <cp:revision>154</cp:revision>
  <dcterms:created xsi:type="dcterms:W3CDTF">2022-05-18T06:42:57Z</dcterms:created>
  <dcterms:modified xsi:type="dcterms:W3CDTF">2023-08-13T12:07:34Z</dcterms:modified>
</cp:coreProperties>
</file>